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Lst>
  <p:sldSz cy="5143500" cx="9144000"/>
  <p:notesSz cx="6858000" cy="9144000"/>
  <p:embeddedFontLst>
    <p:embeddedFont>
      <p:font typeface="Playfair Display"/>
      <p:regular r:id="rId95"/>
      <p:bold r:id="rId96"/>
      <p:italic r:id="rId97"/>
      <p:boldItalic r:id="rId98"/>
    </p:embeddedFont>
    <p:embeddedFont>
      <p:font typeface="Montserrat"/>
      <p:regular r:id="rId99"/>
      <p:bold r:id="rId100"/>
      <p:italic r:id="rId101"/>
      <p:boldItalic r:id="rId102"/>
    </p:embeddedFont>
    <p:embeddedFont>
      <p:font typeface="Pacifico"/>
      <p:regular r:id="rId103"/>
    </p:embeddedFont>
    <p:embeddedFont>
      <p:font typeface="Oswald"/>
      <p:regular r:id="rId104"/>
      <p:bold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0EA485-2C73-4861-B391-45E6F25625C0}">
  <a:tblStyle styleId="{0F0EA485-2C73-4861-B391-45E6F25625C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B9C561A-6C69-40EC-8C2F-D384B77F20B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5" Type="http://schemas.openxmlformats.org/officeDocument/2006/relationships/font" Target="fonts/Oswald-bold.fntdata"/><Relationship Id="rId104" Type="http://schemas.openxmlformats.org/officeDocument/2006/relationships/font" Target="fonts/Oswald-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Pacifico-regular.fntdata"/><Relationship Id="rId102" Type="http://schemas.openxmlformats.org/officeDocument/2006/relationships/font" Target="fonts/Montserrat-boldItalic.fntdata"/><Relationship Id="rId101" Type="http://schemas.openxmlformats.org/officeDocument/2006/relationships/font" Target="fonts/Montserrat-italic.fntdata"/><Relationship Id="rId100" Type="http://schemas.openxmlformats.org/officeDocument/2006/relationships/font" Target="fonts/Montserrat-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PlayfairDisplay-regular.fntdata"/><Relationship Id="rId94" Type="http://schemas.openxmlformats.org/officeDocument/2006/relationships/slide" Target="slides/slide87.xml"/><Relationship Id="rId97" Type="http://schemas.openxmlformats.org/officeDocument/2006/relationships/font" Target="fonts/PlayfairDisplay-italic.fntdata"/><Relationship Id="rId96" Type="http://schemas.openxmlformats.org/officeDocument/2006/relationships/font" Target="fonts/PlayfairDisplay-bold.fntdata"/><Relationship Id="rId11" Type="http://schemas.openxmlformats.org/officeDocument/2006/relationships/slide" Target="slides/slide4.xml"/><Relationship Id="rId99" Type="http://schemas.openxmlformats.org/officeDocument/2006/relationships/font" Target="fonts/Montserrat-regular.fntdata"/><Relationship Id="rId10" Type="http://schemas.openxmlformats.org/officeDocument/2006/relationships/slide" Target="slides/slide3.xml"/><Relationship Id="rId98" Type="http://schemas.openxmlformats.org/officeDocument/2006/relationships/font" Target="fonts/PlayfairDisplay-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d18136ac3_5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9d18136ac3_5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434c02f4f_7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434c02f4f_7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4434c02f4f_7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4434c02f4f_7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1a6daf2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1a6daf2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434c02f4f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434c02f4f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434c02f4f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434c02f4f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434c02f4f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434c02f4f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434c02f4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434c02f4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434c02f4f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434c02f4f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434c02f4f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434c02f4f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f8d4c31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f8d4c31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434c02f4f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434c02f4f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434c02f4f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434c02f4f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434c02f4f_7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434c02f4f_7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434c02f4f_7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4434c02f4f_7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434c02f4f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434c02f4f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434c02f4f_7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434c02f4f_7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434c02f4f_7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434c02f4f_7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434c02f4f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434c02f4f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4c42896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4c42896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4434c02f4f_8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4434c02f4f_8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f8d4c312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f8d4c312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434c02f4f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434c02f4f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434c02f4f_8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4434c02f4f_8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4b61720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4b61720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4b617208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44b617208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4434c02f4f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4434c02f4f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434c02f4f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4434c02f4f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44c42896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44c42896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434c02f4f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4434c02f4f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4c428969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4c428969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44c428969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44c428969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1dbcccfdb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1dbcccfdb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4c428969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4c428969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4c428969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4c428969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434c02f4f_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434c02f4f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23f7810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23f7810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444bedf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444bedf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44bedff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44bedff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44bedff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44bedff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44bedff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44bedff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988c3638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988c3638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9d18136ac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9d18136ac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f96ca14a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f96ca14a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601ed2c9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601ed2c9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01ed2c9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601ed2c9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5e983d107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5e983d107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970e8563b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970e8563b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970e8563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970e8563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970e8563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970e8563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9d18136ac3_5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9d18136ac3_5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9d18136ac3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9d18136ac3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9d18136ac3_5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9d18136ac3_5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9d18136ac3_5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9d18136ac3_5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434c02f4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434c02f4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9d18136ac3_5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9d18136ac3_5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9d18136ac3_5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9d18136ac3_5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9d18136ac3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9d18136ac3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44a0b85d7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44a0b85d7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9d18136ac3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9d18136ac3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4434c02f4f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4434c02f4f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4434c02f4f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4434c02f4f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44329cd18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44329cd18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44a0b85d7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44a0b85d7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3f8d4c3126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3f8d4c312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434c02f4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434c02f4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4385c8e3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4385c8e3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44a0b85d7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44a0b85d7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44a0b85d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44a0b85d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44a0b85d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44a0b85d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44a0b85d7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44a0b85d7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44a0b85d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44a0b85d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44a0b85d7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44a0b85d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44a0b85d7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44a0b85d7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44a0b85d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44a0b85d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44a0b85d7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44a0b85d7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d18136ac3_5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9d18136ac3_5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44a0b85d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44a0b85d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44a0b85d7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44a0b85d7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970e8563b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970e8563b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9d45c8d3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9d45c8d3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61f1f134a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61f1f134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61f1f134a2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61f1f134a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3f8d4c3126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3f8d4c3126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22f9c568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22f9c568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d18136ac3_5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9d18136ac3_5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8" name="Shape 58"/>
        <p:cNvGrpSpPr/>
        <p:nvPr/>
      </p:nvGrpSpPr>
      <p:grpSpPr>
        <a:xfrm>
          <a:off x="0" y="0"/>
          <a:ext cx="0" cy="0"/>
          <a:chOff x="0" y="0"/>
          <a:chExt cx="0" cy="0"/>
        </a:xfrm>
      </p:grpSpPr>
      <p:sp>
        <p:nvSpPr>
          <p:cNvPr id="59" name="Google Shape;59;p14"/>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txBox="1"/>
          <p:nvPr>
            <p:ph type="ctr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rt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rt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rt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rt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rt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rt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rt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rt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62" name="Google Shape;62;p14"/>
          <p:cNvSpPr txBox="1"/>
          <p:nvPr>
            <p:ph idx="1" type="subTitle"/>
          </p:nvPr>
        </p:nvSpPr>
        <p:spPr>
          <a:xfrm>
            <a:off x="344250" y="3550650"/>
            <a:ext cx="4910100" cy="577800"/>
          </a:xfrm>
          <a:prstGeom prst="rect">
            <a:avLst/>
          </a:prstGeom>
          <a:solidFill>
            <a:schemeClr val="dk2"/>
          </a:solid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63" name="Google Shape;63;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15"/>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7" name="Google Shape;67;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68" name="Shape 68"/>
        <p:cNvGrpSpPr/>
        <p:nvPr/>
      </p:nvGrpSpPr>
      <p:grpSpPr>
        <a:xfrm>
          <a:off x="0" y="0"/>
          <a:ext cx="0" cy="0"/>
          <a:chOff x="0" y="0"/>
          <a:chExt cx="0" cy="0"/>
        </a:xfrm>
      </p:grpSpPr>
      <p:sp>
        <p:nvSpPr>
          <p:cNvPr id="69" name="Google Shape;69;p16"/>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6"/>
          <p:cNvSpPr txBox="1"/>
          <p:nvPr>
            <p:ph type="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rt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rt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rt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rt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rt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rt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rt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rt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71" name="Google Shape;71;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4" name="Google Shape;74;p17"/>
          <p:cNvSpPr txBox="1"/>
          <p:nvPr>
            <p:ph idx="1" type="body"/>
          </p:nvPr>
        </p:nvSpPr>
        <p:spPr>
          <a:xfrm>
            <a:off x="311700" y="1234050"/>
            <a:ext cx="3999900" cy="33348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5" name="Google Shape;75;p17"/>
          <p:cNvSpPr txBox="1"/>
          <p:nvPr>
            <p:ph idx="2" type="body"/>
          </p:nvPr>
        </p:nvSpPr>
        <p:spPr>
          <a:xfrm>
            <a:off x="4832400" y="1234050"/>
            <a:ext cx="3999900" cy="33348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9" name="Google Shape;79;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sp>
        <p:nvSpPr>
          <p:cNvPr id="81" name="Google Shape;81;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2" name="Google Shape;82;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3" name="Google Shape;83;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sp>
        <p:nvSpPr>
          <p:cNvPr id="85" name="Google Shape;85;p20"/>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rt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rt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rt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rt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rt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rt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rt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rt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86" name="Google Shape;86;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21"/>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90" name="Google Shape;90;p21"/>
          <p:cNvSpPr txBox="1"/>
          <p:nvPr>
            <p:ph type="title"/>
          </p:nvPr>
        </p:nvSpPr>
        <p:spPr>
          <a:xfrm>
            <a:off x="265500" y="1081675"/>
            <a:ext cx="4045200" cy="17862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1" name="Google Shape;91;p21"/>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 name="Google Shape;92;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highlight>
                  <a:schemeClr val="lt1"/>
                </a:highlight>
              </a:defRPr>
            </a:lvl1pPr>
            <a:lvl2pPr indent="-317500" lvl="1" marL="914400" rtl="0" algn="l">
              <a:lnSpc>
                <a:spcPct val="115000"/>
              </a:lnSpc>
              <a:spcBef>
                <a:spcPts val="0"/>
              </a:spcBef>
              <a:spcAft>
                <a:spcPts val="0"/>
              </a:spcAft>
              <a:buSzPts val="1400"/>
              <a:buChar char="○"/>
              <a:defRPr>
                <a:highlight>
                  <a:schemeClr val="lt1"/>
                </a:highlight>
              </a:defRPr>
            </a:lvl2pPr>
            <a:lvl3pPr indent="-317500" lvl="2" marL="1371600" rtl="0" algn="l">
              <a:lnSpc>
                <a:spcPct val="115000"/>
              </a:lnSpc>
              <a:spcBef>
                <a:spcPts val="0"/>
              </a:spcBef>
              <a:spcAft>
                <a:spcPts val="0"/>
              </a:spcAft>
              <a:buSzPts val="1400"/>
              <a:buChar char="■"/>
              <a:defRPr>
                <a:highlight>
                  <a:schemeClr val="lt1"/>
                </a:highlight>
              </a:defRPr>
            </a:lvl3pPr>
            <a:lvl4pPr indent="-317500" lvl="3" marL="1828800" rtl="0" algn="l">
              <a:lnSpc>
                <a:spcPct val="115000"/>
              </a:lnSpc>
              <a:spcBef>
                <a:spcPts val="0"/>
              </a:spcBef>
              <a:spcAft>
                <a:spcPts val="0"/>
              </a:spcAft>
              <a:buSzPts val="1400"/>
              <a:buChar char="●"/>
              <a:defRPr>
                <a:highlight>
                  <a:schemeClr val="lt1"/>
                </a:highlight>
              </a:defRPr>
            </a:lvl4pPr>
            <a:lvl5pPr indent="-317500" lvl="4" marL="2286000" rtl="0" algn="l">
              <a:lnSpc>
                <a:spcPct val="115000"/>
              </a:lnSpc>
              <a:spcBef>
                <a:spcPts val="0"/>
              </a:spcBef>
              <a:spcAft>
                <a:spcPts val="0"/>
              </a:spcAft>
              <a:buSzPts val="1400"/>
              <a:buChar char="○"/>
              <a:defRPr>
                <a:highlight>
                  <a:schemeClr val="lt1"/>
                </a:highlight>
              </a:defRPr>
            </a:lvl5pPr>
            <a:lvl6pPr indent="-317500" lvl="5" marL="2743200" rtl="0" algn="l">
              <a:lnSpc>
                <a:spcPct val="115000"/>
              </a:lnSpc>
              <a:spcBef>
                <a:spcPts val="0"/>
              </a:spcBef>
              <a:spcAft>
                <a:spcPts val="0"/>
              </a:spcAft>
              <a:buSzPts val="1400"/>
              <a:buChar char="■"/>
              <a:defRPr>
                <a:highlight>
                  <a:schemeClr val="lt1"/>
                </a:highlight>
              </a:defRPr>
            </a:lvl6pPr>
            <a:lvl7pPr indent="-317500" lvl="6" marL="3200400" rtl="0" algn="l">
              <a:lnSpc>
                <a:spcPct val="115000"/>
              </a:lnSpc>
              <a:spcBef>
                <a:spcPts val="0"/>
              </a:spcBef>
              <a:spcAft>
                <a:spcPts val="0"/>
              </a:spcAft>
              <a:buSzPts val="1400"/>
              <a:buChar char="●"/>
              <a:defRPr>
                <a:highlight>
                  <a:schemeClr val="lt1"/>
                </a:highlight>
              </a:defRPr>
            </a:lvl7pPr>
            <a:lvl8pPr indent="-317500" lvl="7" marL="3657600" rtl="0" algn="l">
              <a:lnSpc>
                <a:spcPct val="115000"/>
              </a:lnSpc>
              <a:spcBef>
                <a:spcPts val="0"/>
              </a:spcBef>
              <a:spcAft>
                <a:spcPts val="0"/>
              </a:spcAft>
              <a:buSzPts val="1400"/>
              <a:buChar char="○"/>
              <a:defRPr>
                <a:highlight>
                  <a:schemeClr val="lt1"/>
                </a:highlight>
              </a:defRPr>
            </a:lvl8pPr>
            <a:lvl9pPr indent="-317500" lvl="8" marL="4114800" rtl="0" algn="l">
              <a:lnSpc>
                <a:spcPct val="115000"/>
              </a:lnSpc>
              <a:spcBef>
                <a:spcPts val="0"/>
              </a:spcBef>
              <a:spcAft>
                <a:spcPts val="0"/>
              </a:spcAft>
              <a:buSzPts val="1400"/>
              <a:buChar char="■"/>
              <a:defRPr>
                <a:highlight>
                  <a:schemeClr val="lt1"/>
                </a:highlight>
              </a:defRPr>
            </a:lvl9pPr>
          </a:lstStyle>
          <a:p/>
        </p:txBody>
      </p:sp>
      <p:sp>
        <p:nvSpPr>
          <p:cNvPr id="93" name="Google Shape;93;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highlight>
                  <a:schemeClr val="dk1"/>
                </a:highlight>
              </a:defRPr>
            </a:lvl1pPr>
          </a:lstStyle>
          <a:p/>
        </p:txBody>
      </p:sp>
      <p:sp>
        <p:nvSpPr>
          <p:cNvPr id="96" name="Google Shape;96;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3"/>
          <p:cNvSpPr txBox="1"/>
          <p:nvPr>
            <p:ph hasCustomPrompt="1" type="title"/>
          </p:nvPr>
        </p:nvSpPr>
        <p:spPr>
          <a:xfrm>
            <a:off x="311700" y="999925"/>
            <a:ext cx="8520600" cy="21462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4000"/>
              <a:buFont typeface="Montserrat"/>
              <a:buNone/>
              <a:defRPr sz="14000">
                <a:latin typeface="Montserrat"/>
                <a:ea typeface="Montserrat"/>
                <a:cs typeface="Montserrat"/>
                <a:sym typeface="Montserrat"/>
              </a:defRPr>
            </a:lvl1pPr>
            <a:lvl2pPr lvl="1" rtl="0" algn="ctr">
              <a:lnSpc>
                <a:spcPct val="100000"/>
              </a:lnSpc>
              <a:spcBef>
                <a:spcPts val="0"/>
              </a:spcBef>
              <a:spcAft>
                <a:spcPts val="0"/>
              </a:spcAft>
              <a:buSzPts val="14000"/>
              <a:buFont typeface="Montserrat"/>
              <a:buNone/>
              <a:defRPr sz="14000">
                <a:latin typeface="Montserrat"/>
                <a:ea typeface="Montserrat"/>
                <a:cs typeface="Montserrat"/>
                <a:sym typeface="Montserrat"/>
              </a:defRPr>
            </a:lvl2pPr>
            <a:lvl3pPr lvl="2" rtl="0" algn="ctr">
              <a:lnSpc>
                <a:spcPct val="100000"/>
              </a:lnSpc>
              <a:spcBef>
                <a:spcPts val="0"/>
              </a:spcBef>
              <a:spcAft>
                <a:spcPts val="0"/>
              </a:spcAft>
              <a:buSzPts val="14000"/>
              <a:buFont typeface="Montserrat"/>
              <a:buNone/>
              <a:defRPr sz="14000">
                <a:latin typeface="Montserrat"/>
                <a:ea typeface="Montserrat"/>
                <a:cs typeface="Montserrat"/>
                <a:sym typeface="Montserrat"/>
              </a:defRPr>
            </a:lvl3pPr>
            <a:lvl4pPr lvl="3" rtl="0" algn="ctr">
              <a:lnSpc>
                <a:spcPct val="100000"/>
              </a:lnSpc>
              <a:spcBef>
                <a:spcPts val="0"/>
              </a:spcBef>
              <a:spcAft>
                <a:spcPts val="0"/>
              </a:spcAft>
              <a:buSzPts val="14000"/>
              <a:buFont typeface="Montserrat"/>
              <a:buNone/>
              <a:defRPr sz="14000">
                <a:latin typeface="Montserrat"/>
                <a:ea typeface="Montserrat"/>
                <a:cs typeface="Montserrat"/>
                <a:sym typeface="Montserrat"/>
              </a:defRPr>
            </a:lvl4pPr>
            <a:lvl5pPr lvl="4" rtl="0" algn="ctr">
              <a:lnSpc>
                <a:spcPct val="100000"/>
              </a:lnSpc>
              <a:spcBef>
                <a:spcPts val="0"/>
              </a:spcBef>
              <a:spcAft>
                <a:spcPts val="0"/>
              </a:spcAft>
              <a:buSzPts val="14000"/>
              <a:buFont typeface="Montserrat"/>
              <a:buNone/>
              <a:defRPr sz="14000">
                <a:latin typeface="Montserrat"/>
                <a:ea typeface="Montserrat"/>
                <a:cs typeface="Montserrat"/>
                <a:sym typeface="Montserrat"/>
              </a:defRPr>
            </a:lvl5pPr>
            <a:lvl6pPr lvl="5" rtl="0" algn="ctr">
              <a:lnSpc>
                <a:spcPct val="100000"/>
              </a:lnSpc>
              <a:spcBef>
                <a:spcPts val="0"/>
              </a:spcBef>
              <a:spcAft>
                <a:spcPts val="0"/>
              </a:spcAft>
              <a:buSzPts val="14000"/>
              <a:buFont typeface="Montserrat"/>
              <a:buNone/>
              <a:defRPr sz="14000">
                <a:latin typeface="Montserrat"/>
                <a:ea typeface="Montserrat"/>
                <a:cs typeface="Montserrat"/>
                <a:sym typeface="Montserrat"/>
              </a:defRPr>
            </a:lvl6pPr>
            <a:lvl7pPr lvl="6" rtl="0" algn="ctr">
              <a:lnSpc>
                <a:spcPct val="100000"/>
              </a:lnSpc>
              <a:spcBef>
                <a:spcPts val="0"/>
              </a:spcBef>
              <a:spcAft>
                <a:spcPts val="0"/>
              </a:spcAft>
              <a:buSzPts val="14000"/>
              <a:buFont typeface="Montserrat"/>
              <a:buNone/>
              <a:defRPr sz="14000">
                <a:latin typeface="Montserrat"/>
                <a:ea typeface="Montserrat"/>
                <a:cs typeface="Montserrat"/>
                <a:sym typeface="Montserrat"/>
              </a:defRPr>
            </a:lvl7pPr>
            <a:lvl8pPr lvl="7" rtl="0" algn="ctr">
              <a:lnSpc>
                <a:spcPct val="100000"/>
              </a:lnSpc>
              <a:spcBef>
                <a:spcPts val="0"/>
              </a:spcBef>
              <a:spcAft>
                <a:spcPts val="0"/>
              </a:spcAft>
              <a:buSzPts val="14000"/>
              <a:buFont typeface="Montserrat"/>
              <a:buNone/>
              <a:defRPr sz="14000">
                <a:latin typeface="Montserrat"/>
                <a:ea typeface="Montserrat"/>
                <a:cs typeface="Montserrat"/>
                <a:sym typeface="Montserrat"/>
              </a:defRPr>
            </a:lvl8pPr>
            <a:lvl9pPr lvl="8" rtl="0" algn="ctr">
              <a:lnSpc>
                <a:spcPct val="100000"/>
              </a:lnSpc>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99" name="Google Shape;99;p2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highlight>
                  <a:schemeClr val="dk1"/>
                </a:highlight>
              </a:defRPr>
            </a:lvl1pPr>
            <a:lvl2pPr indent="-317500" lvl="1" marL="914400" rtl="0" algn="ctr">
              <a:lnSpc>
                <a:spcPct val="115000"/>
              </a:lnSpc>
              <a:spcBef>
                <a:spcPts val="0"/>
              </a:spcBef>
              <a:spcAft>
                <a:spcPts val="0"/>
              </a:spcAft>
              <a:buSzPts val="1400"/>
              <a:buChar char="○"/>
              <a:defRPr>
                <a:highlight>
                  <a:schemeClr val="dk1"/>
                </a:highlight>
              </a:defRPr>
            </a:lvl2pPr>
            <a:lvl3pPr indent="-317500" lvl="2" marL="1371600" rtl="0" algn="ctr">
              <a:lnSpc>
                <a:spcPct val="115000"/>
              </a:lnSpc>
              <a:spcBef>
                <a:spcPts val="0"/>
              </a:spcBef>
              <a:spcAft>
                <a:spcPts val="0"/>
              </a:spcAft>
              <a:buSzPts val="1400"/>
              <a:buChar char="■"/>
              <a:defRPr>
                <a:highlight>
                  <a:schemeClr val="dk1"/>
                </a:highlight>
              </a:defRPr>
            </a:lvl3pPr>
            <a:lvl4pPr indent="-317500" lvl="3" marL="1828800" rtl="0" algn="ctr">
              <a:lnSpc>
                <a:spcPct val="115000"/>
              </a:lnSpc>
              <a:spcBef>
                <a:spcPts val="0"/>
              </a:spcBef>
              <a:spcAft>
                <a:spcPts val="0"/>
              </a:spcAft>
              <a:buSzPts val="1400"/>
              <a:buChar char="●"/>
              <a:defRPr>
                <a:highlight>
                  <a:schemeClr val="dk1"/>
                </a:highlight>
              </a:defRPr>
            </a:lvl4pPr>
            <a:lvl5pPr indent="-317500" lvl="4" marL="2286000" rtl="0" algn="ctr">
              <a:lnSpc>
                <a:spcPct val="115000"/>
              </a:lnSpc>
              <a:spcBef>
                <a:spcPts val="0"/>
              </a:spcBef>
              <a:spcAft>
                <a:spcPts val="0"/>
              </a:spcAft>
              <a:buSzPts val="1400"/>
              <a:buChar char="○"/>
              <a:defRPr>
                <a:highlight>
                  <a:schemeClr val="dk1"/>
                </a:highlight>
              </a:defRPr>
            </a:lvl5pPr>
            <a:lvl6pPr indent="-317500" lvl="5" marL="2743200" rtl="0" algn="ctr">
              <a:lnSpc>
                <a:spcPct val="115000"/>
              </a:lnSpc>
              <a:spcBef>
                <a:spcPts val="0"/>
              </a:spcBef>
              <a:spcAft>
                <a:spcPts val="0"/>
              </a:spcAft>
              <a:buSzPts val="1400"/>
              <a:buChar char="■"/>
              <a:defRPr>
                <a:highlight>
                  <a:schemeClr val="dk1"/>
                </a:highlight>
              </a:defRPr>
            </a:lvl6pPr>
            <a:lvl7pPr indent="-317500" lvl="6" marL="3200400" rtl="0" algn="ctr">
              <a:lnSpc>
                <a:spcPct val="115000"/>
              </a:lnSpc>
              <a:spcBef>
                <a:spcPts val="0"/>
              </a:spcBef>
              <a:spcAft>
                <a:spcPts val="0"/>
              </a:spcAft>
              <a:buSzPts val="1400"/>
              <a:buChar char="●"/>
              <a:defRPr>
                <a:highlight>
                  <a:schemeClr val="dk1"/>
                </a:highlight>
              </a:defRPr>
            </a:lvl7pPr>
            <a:lvl8pPr indent="-317500" lvl="7" marL="3657600" rtl="0" algn="ctr">
              <a:lnSpc>
                <a:spcPct val="115000"/>
              </a:lnSpc>
              <a:spcBef>
                <a:spcPts val="0"/>
              </a:spcBef>
              <a:spcAft>
                <a:spcPts val="0"/>
              </a:spcAft>
              <a:buSzPts val="1400"/>
              <a:buChar char="○"/>
              <a:defRPr>
                <a:highlight>
                  <a:schemeClr val="dk1"/>
                </a:highlight>
              </a:defRPr>
            </a:lvl8pPr>
            <a:lvl9pPr indent="-317500" lvl="8" marL="4114800" rtl="0" algn="ctr">
              <a:lnSpc>
                <a:spcPct val="115000"/>
              </a:lnSpc>
              <a:spcBef>
                <a:spcPts val="0"/>
              </a:spcBef>
              <a:spcAft>
                <a:spcPts val="0"/>
              </a:spcAft>
              <a:buSzPts val="1400"/>
              <a:buChar char="■"/>
              <a:defRPr>
                <a:highlight>
                  <a:schemeClr val="dk1"/>
                </a:highlight>
              </a:defRPr>
            </a:lvl9pPr>
          </a:lstStyle>
          <a:p/>
        </p:txBody>
      </p:sp>
      <p:sp>
        <p:nvSpPr>
          <p:cNvPr id="100" name="Google Shape;100;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9pPr>
          </a:lstStyle>
          <a:p/>
        </p:txBody>
      </p:sp>
      <p:sp>
        <p:nvSpPr>
          <p:cNvPr id="56" name="Google Shape;56;p13"/>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layfair Display"/>
              <a:buChar char="●"/>
              <a:defRPr b="0" i="0" sz="1800" u="none" cap="none" strike="noStrike">
                <a:solidFill>
                  <a:schemeClr val="dk2"/>
                </a:solidFill>
                <a:latin typeface="Playfair Display"/>
                <a:ea typeface="Playfair Display"/>
                <a:cs typeface="Playfair Display"/>
                <a:sym typeface="Playfair Display"/>
              </a:defRPr>
            </a:lvl1pPr>
            <a:lvl2pPr indent="-317500" lvl="1" marL="9144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2pPr>
            <a:lvl3pPr indent="-317500" lvl="2" marL="13716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3pPr>
            <a:lvl4pPr indent="-317500" lvl="3" marL="18288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4pPr>
            <a:lvl5pPr indent="-317500" lvl="4" marL="22860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5pPr>
            <a:lvl6pPr indent="-317500" lvl="5" marL="27432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6pPr>
            <a:lvl7pPr indent="-317500" lvl="6" marL="32004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7pPr>
            <a:lvl8pPr indent="-317500" lvl="7" marL="36576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8pPr>
            <a:lvl9pPr indent="-317500" lvl="8" marL="41148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9pPr>
          </a:lstStyle>
          <a:p/>
        </p:txBody>
      </p:sp>
      <p:sp>
        <p:nvSpPr>
          <p:cNvPr id="57" name="Google Shape;57;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48.jpg"/><Relationship Id="rId5" Type="http://schemas.openxmlformats.org/officeDocument/2006/relationships/image" Target="../media/image5.jpg"/><Relationship Id="rId6" Type="http://schemas.openxmlformats.org/officeDocument/2006/relationships/image" Target="../media/image41.jpg"/><Relationship Id="rId7" Type="http://schemas.openxmlformats.org/officeDocument/2006/relationships/hyperlink" Target="mailto:shamimakhter@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2.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5.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5.jpg"/><Relationship Id="rId4" Type="http://schemas.openxmlformats.org/officeDocument/2006/relationships/image" Target="../media/image5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1.jpg"/><Relationship Id="rId4" Type="http://schemas.openxmlformats.org/officeDocument/2006/relationships/image" Target="../media/image4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developer.nvidia.com/embedded/jetpack" TargetMode="External"/><Relationship Id="rId4" Type="http://schemas.openxmlformats.org/officeDocument/2006/relationships/hyperlink" Target="https://developer.nvidia.com/embedded/jetpack" TargetMode="External"/><Relationship Id="rId11" Type="http://schemas.openxmlformats.org/officeDocument/2006/relationships/hyperlink" Target="https://sahilchachra.medium.com/setting-up-nvidias-jetson-nano-from-jetpack-to-yolov5-60a004bf48bc" TargetMode="External"/><Relationship Id="rId10" Type="http://schemas.openxmlformats.org/officeDocument/2006/relationships/hyperlink" Target="https://sahilchachra.medium.com/setting-up-nvidias-jetson-nano-from-jetpack-to-yolov5-60a004bf48bc" TargetMode="External"/><Relationship Id="rId9" Type="http://schemas.openxmlformats.org/officeDocument/2006/relationships/hyperlink" Target="https://github.com/conda-forge/miniforge" TargetMode="External"/><Relationship Id="rId5" Type="http://schemas.openxmlformats.org/officeDocument/2006/relationships/hyperlink" Target="https://www.forecr.io/blogs/bsp-development/change-root-file-system-to-sd-card-directly" TargetMode="External"/><Relationship Id="rId6" Type="http://schemas.openxmlformats.org/officeDocument/2006/relationships/hyperlink" Target="http://www.yahboom.net/study/jetson-nano" TargetMode="External"/><Relationship Id="rId7" Type="http://schemas.openxmlformats.org/officeDocument/2006/relationships/hyperlink" Target="http://www.yahboom.net/study/jetson-nano" TargetMode="External"/><Relationship Id="rId8" Type="http://schemas.openxmlformats.org/officeDocument/2006/relationships/hyperlink" Target="https://github.com/conda-forge/miniforg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lin ang="5400012" scaled="0"/>
        </a:gradFill>
      </p:bgPr>
    </p:bg>
    <p:spTree>
      <p:nvGrpSpPr>
        <p:cNvPr id="106" name="Shape 106"/>
        <p:cNvGrpSpPr/>
        <p:nvPr/>
      </p:nvGrpSpPr>
      <p:grpSpPr>
        <a:xfrm>
          <a:off x="0" y="0"/>
          <a:ext cx="0" cy="0"/>
          <a:chOff x="0" y="0"/>
          <a:chExt cx="0" cy="0"/>
        </a:xfrm>
      </p:grpSpPr>
      <p:sp>
        <p:nvSpPr>
          <p:cNvPr id="107" name="Google Shape;107;p25"/>
          <p:cNvSpPr txBox="1"/>
          <p:nvPr>
            <p:ph idx="1" type="subTitle"/>
          </p:nvPr>
        </p:nvSpPr>
        <p:spPr>
          <a:xfrm>
            <a:off x="4532888" y="4597525"/>
            <a:ext cx="3652800" cy="327900"/>
          </a:xfrm>
          <a:prstGeom prst="rect">
            <a:avLst/>
          </a:prstGeom>
          <a:solidFill>
            <a:schemeClr val="accent4"/>
          </a:solidFill>
        </p:spPr>
        <p:txBody>
          <a:bodyPr anchorCtr="0" anchor="ctr" bIns="91425" lIns="91425" spcFirstLastPara="1" rIns="91425" wrap="square" tIns="91425">
            <a:normAutofit fontScale="47500" lnSpcReduction="20000"/>
          </a:bodyPr>
          <a:lstStyle/>
          <a:p>
            <a:pPr indent="0" lvl="0" marL="0" rtl="0" algn="l">
              <a:spcBef>
                <a:spcPts val="0"/>
              </a:spcBef>
              <a:spcAft>
                <a:spcPts val="0"/>
              </a:spcAft>
              <a:buNone/>
            </a:pPr>
            <a:r>
              <a:t/>
            </a:r>
            <a:endParaRPr/>
          </a:p>
        </p:txBody>
      </p:sp>
      <p:pic>
        <p:nvPicPr>
          <p:cNvPr id="108" name="Google Shape;108;p25"/>
          <p:cNvPicPr preferRelativeResize="0"/>
          <p:nvPr/>
        </p:nvPicPr>
        <p:blipFill>
          <a:blip r:embed="rId3">
            <a:alphaModFix/>
          </a:blip>
          <a:stretch>
            <a:fillRect/>
          </a:stretch>
        </p:blipFill>
        <p:spPr>
          <a:xfrm>
            <a:off x="4532875" y="227300"/>
            <a:ext cx="3652825" cy="2413400"/>
          </a:xfrm>
          <a:prstGeom prst="rect">
            <a:avLst/>
          </a:prstGeom>
          <a:noFill/>
          <a:ln>
            <a:noFill/>
          </a:ln>
        </p:spPr>
      </p:pic>
      <p:sp>
        <p:nvSpPr>
          <p:cNvPr id="109" name="Google Shape;109;p25"/>
          <p:cNvSpPr txBox="1"/>
          <p:nvPr>
            <p:ph type="ctrTitle"/>
          </p:nvPr>
        </p:nvSpPr>
        <p:spPr>
          <a:xfrm>
            <a:off x="590250" y="3039250"/>
            <a:ext cx="7595400" cy="1623900"/>
          </a:xfrm>
          <a:prstGeom prst="rect">
            <a:avLst/>
          </a:prstGeom>
          <a:gradFill>
            <a:gsLst>
              <a:gs pos="0">
                <a:srgbClr val="DCECD5"/>
              </a:gs>
              <a:gs pos="100000">
                <a:srgbClr val="93BC81"/>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2620"/>
              <a:t>A Real-Time Embedded System for  Person Recognition with Ear Biometrics</a:t>
            </a:r>
            <a:endParaRPr sz="2620"/>
          </a:p>
        </p:txBody>
      </p:sp>
      <p:pic>
        <p:nvPicPr>
          <p:cNvPr id="110" name="Google Shape;110;p25"/>
          <p:cNvPicPr preferRelativeResize="0"/>
          <p:nvPr/>
        </p:nvPicPr>
        <p:blipFill>
          <a:blip r:embed="rId4">
            <a:alphaModFix/>
          </a:blip>
          <a:stretch>
            <a:fillRect/>
          </a:stretch>
        </p:blipFill>
        <p:spPr>
          <a:xfrm>
            <a:off x="590250" y="164025"/>
            <a:ext cx="3477675" cy="2476675"/>
          </a:xfrm>
          <a:prstGeom prst="rect">
            <a:avLst/>
          </a:prstGeom>
          <a:noFill/>
          <a:ln>
            <a:noFill/>
          </a:ln>
        </p:spPr>
      </p:pic>
      <p:sp>
        <p:nvSpPr>
          <p:cNvPr id="111" name="Google Shape;111;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259850"/>
            <a:ext cx="8520600" cy="572700"/>
          </a:xfrm>
          <a:prstGeom prst="rect">
            <a:avLst/>
          </a:prstGeom>
          <a:solidFill>
            <a:srgbClr val="36E1E8"/>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highlight>
                  <a:srgbClr val="CCCCCC"/>
                </a:highlight>
              </a:rPr>
              <a:t>LITERATURE REVIEW</a:t>
            </a:r>
            <a:endParaRPr>
              <a:highlight>
                <a:srgbClr val="CCCCCC"/>
              </a:highlight>
            </a:endParaRPr>
          </a:p>
        </p:txBody>
      </p:sp>
      <p:sp>
        <p:nvSpPr>
          <p:cNvPr id="203" name="Google Shape;203;p34"/>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graphicFrame>
        <p:nvGraphicFramePr>
          <p:cNvPr id="204" name="Google Shape;204;p34"/>
          <p:cNvGraphicFramePr/>
          <p:nvPr/>
        </p:nvGraphicFramePr>
        <p:xfrm>
          <a:off x="372150" y="1017725"/>
          <a:ext cx="3000000" cy="3000000"/>
        </p:xfrm>
        <a:graphic>
          <a:graphicData uri="http://schemas.openxmlformats.org/drawingml/2006/table">
            <a:tbl>
              <a:tblPr>
                <a:noFill/>
                <a:tableStyleId>{0F0EA485-2C73-4861-B391-45E6F25625C0}</a:tableStyleId>
              </a:tblPr>
              <a:tblGrid>
                <a:gridCol w="2099925"/>
                <a:gridCol w="2099925"/>
                <a:gridCol w="2099925"/>
                <a:gridCol w="2099925"/>
              </a:tblGrid>
              <a:tr h="702800">
                <a:tc>
                  <a:txBody>
                    <a:bodyPr/>
                    <a:lstStyle/>
                    <a:p>
                      <a:pPr indent="0" lvl="0" marL="0" marR="0" rtl="0" algn="l">
                        <a:lnSpc>
                          <a:spcPct val="100000"/>
                        </a:lnSpc>
                        <a:spcBef>
                          <a:spcPts val="0"/>
                        </a:spcBef>
                        <a:spcAft>
                          <a:spcPts val="0"/>
                        </a:spcAft>
                        <a:buClr>
                          <a:srgbClr val="000000"/>
                        </a:buClr>
                        <a:buSzPts val="2100"/>
                        <a:buFont typeface="Arial"/>
                        <a:buNone/>
                      </a:pPr>
                      <a:r>
                        <a:rPr b="1" lang="en-GB" sz="2100" u="none" cap="none" strike="noStrike">
                          <a:latin typeface="Playfair Display"/>
                          <a:ea typeface="Playfair Display"/>
                          <a:cs typeface="Playfair Display"/>
                          <a:sym typeface="Playfair Display"/>
                        </a:rPr>
                        <a:t>   Paper Title</a:t>
                      </a:r>
                      <a:endParaRPr b="1" sz="21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b="1" lang="en-GB" sz="1900" u="none" cap="none" strike="noStrike">
                          <a:latin typeface="Playfair Display"/>
                          <a:ea typeface="Playfair Display"/>
                          <a:cs typeface="Playfair Display"/>
                          <a:sym typeface="Playfair Display"/>
                        </a:rPr>
                        <a:t>Method / Models</a:t>
                      </a:r>
                      <a:endParaRPr b="1" sz="19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100"/>
                        <a:buFont typeface="Arial"/>
                        <a:buNone/>
                      </a:pPr>
                      <a:r>
                        <a:rPr b="1" lang="en-GB" sz="2100" u="none" cap="none" strike="noStrike">
                          <a:latin typeface="Playfair Display"/>
                          <a:ea typeface="Playfair Display"/>
                          <a:cs typeface="Playfair Display"/>
                          <a:sym typeface="Playfair Display"/>
                        </a:rPr>
                        <a:t>Dataset</a:t>
                      </a:r>
                      <a:endParaRPr b="1" sz="21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1" lang="en-GB" sz="1800" u="none" cap="none" strike="noStrike">
                          <a:latin typeface="Playfair Display"/>
                          <a:ea typeface="Playfair Display"/>
                          <a:cs typeface="Playfair Display"/>
                          <a:sym typeface="Playfair Display"/>
                        </a:rPr>
                        <a:t>Training and Testing Accuracy</a:t>
                      </a:r>
                      <a:endParaRPr b="1" sz="18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54225">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A deep learning approach for person identification using ear biometrics</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1.Manual image processing.</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2.CNN</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1.AMI EAR dataset</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2.IITD - ii EAR dataset</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Playfair Display"/>
                          <a:ea typeface="Playfair Display"/>
                          <a:cs typeface="Playfair Display"/>
                          <a:sym typeface="Playfair Display"/>
                        </a:rPr>
                        <a:t>T</a:t>
                      </a:r>
                      <a:r>
                        <a:rPr lang="en-GB" sz="1500" u="none" cap="none" strike="noStrike">
                          <a:latin typeface="Playfair Display"/>
                          <a:ea typeface="Playfair Display"/>
                          <a:cs typeface="Playfair Display"/>
                          <a:sym typeface="Playfair Display"/>
                        </a:rPr>
                        <a:t>raining Accuracy: 97.36%</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Testing accuracy : 91.99%</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152425">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A Real-time Machine Learning-Based Person Recognition System with Ear Biometrics</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dk2"/>
                          </a:solidFill>
                          <a:latin typeface="Playfair Display"/>
                          <a:ea typeface="Playfair Display"/>
                          <a:cs typeface="Playfair Display"/>
                          <a:sym typeface="Playfair Display"/>
                        </a:rPr>
                        <a:t>1.Gaussian Process Classifier(GPC)</a:t>
                      </a:r>
                      <a:endParaRPr sz="1500" u="none" cap="none" strike="noStrike">
                        <a:solidFill>
                          <a:schemeClr val="dk2"/>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dk2"/>
                          </a:solidFill>
                          <a:latin typeface="Playfair Display"/>
                          <a:ea typeface="Playfair Display"/>
                          <a:cs typeface="Playfair Display"/>
                          <a:sym typeface="Playfair Display"/>
                        </a:rPr>
                        <a:t>2.Principle Component Analysis(PCA)</a:t>
                      </a:r>
                      <a:endParaRPr sz="1500" u="none" cap="none" strike="noStrike">
                        <a:solidFill>
                          <a:schemeClr val="dk2"/>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dk2"/>
                          </a:solidFill>
                          <a:latin typeface="Playfair Display"/>
                          <a:ea typeface="Playfair Display"/>
                          <a:cs typeface="Playfair Display"/>
                          <a:sym typeface="Playfair Display"/>
                        </a:rPr>
                        <a:t>3.Independent Component Analysis(ICA)</a:t>
                      </a:r>
                      <a:endParaRPr sz="1500" u="none" cap="none" strike="noStrike">
                        <a:solidFill>
                          <a:schemeClr val="dk2"/>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dk2"/>
                          </a:solidFill>
                          <a:latin typeface="Playfair Display"/>
                          <a:ea typeface="Playfair Display"/>
                          <a:cs typeface="Playfair Display"/>
                          <a:sym typeface="Playfair Display"/>
                        </a:rPr>
                        <a:t>4.YOLOV3</a:t>
                      </a:r>
                      <a:endParaRPr sz="1500" u="none" cap="none" strike="noStrike">
                        <a:solidFill>
                          <a:schemeClr val="dk2"/>
                        </a:solidFill>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EarVN1.0 dataset(164 classes and 28412 images)</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Training accuracy : 98.5%</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Testing accuracy :</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85%</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OBJECTIVES</a:t>
            </a:r>
            <a:endParaRPr>
              <a:highlight>
                <a:srgbClr val="CCCCCC"/>
              </a:highlight>
            </a:endParaRPr>
          </a:p>
        </p:txBody>
      </p:sp>
      <p:sp>
        <p:nvSpPr>
          <p:cNvPr id="210" name="Google Shape;210;p3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sp>
        <p:nvSpPr>
          <p:cNvPr id="211" name="Google Shape;211;p35"/>
          <p:cNvSpPr/>
          <p:nvPr/>
        </p:nvSpPr>
        <p:spPr>
          <a:xfrm>
            <a:off x="2160250" y="1141150"/>
            <a:ext cx="3890100" cy="9258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latin typeface="Playfair Display"/>
                <a:ea typeface="Playfair Display"/>
                <a:cs typeface="Playfair Display"/>
                <a:sym typeface="Playfair Display"/>
              </a:rPr>
              <a:t>Comparison between the performance of YOLOv5, MobileNet SSD V1 and V2 on EarVN1.0 dataset and selecting the best algorithm.</a:t>
            </a:r>
            <a:endParaRPr sz="1500">
              <a:latin typeface="Playfair Display"/>
              <a:ea typeface="Playfair Display"/>
              <a:cs typeface="Playfair Display"/>
              <a:sym typeface="Playfair Display"/>
            </a:endParaRPr>
          </a:p>
        </p:txBody>
      </p:sp>
      <p:sp>
        <p:nvSpPr>
          <p:cNvPr id="212" name="Google Shape;212;p35"/>
          <p:cNvSpPr/>
          <p:nvPr/>
        </p:nvSpPr>
        <p:spPr>
          <a:xfrm>
            <a:off x="2160250" y="2298775"/>
            <a:ext cx="3890100" cy="12054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latin typeface="Playfair Display"/>
                <a:ea typeface="Playfair Display"/>
                <a:cs typeface="Playfair Display"/>
                <a:sym typeface="Playfair Display"/>
              </a:rPr>
              <a:t>Creating a dataset named AUSTEarID205X10 and preprocessing the images of these dataset using HAAR Cascade algorithm and training the selected model on the dataset.</a:t>
            </a:r>
            <a:endParaRPr sz="1500">
              <a:latin typeface="Playfair Display"/>
              <a:ea typeface="Playfair Display"/>
              <a:cs typeface="Playfair Display"/>
              <a:sym typeface="Playfair Display"/>
            </a:endParaRPr>
          </a:p>
        </p:txBody>
      </p:sp>
      <p:sp>
        <p:nvSpPr>
          <p:cNvPr id="213" name="Google Shape;213;p35"/>
          <p:cNvSpPr/>
          <p:nvPr/>
        </p:nvSpPr>
        <p:spPr>
          <a:xfrm>
            <a:off x="2160250" y="3736000"/>
            <a:ext cx="3975600" cy="12054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latin typeface="Playfair Display"/>
                <a:ea typeface="Playfair Display"/>
                <a:cs typeface="Playfair Display"/>
                <a:sym typeface="Playfair Display"/>
              </a:rPr>
              <a:t>Setting up a hardware system based on HAAR Cascade and the pre-trained model for real time ear recognition.</a:t>
            </a:r>
            <a:endParaRPr sz="1500">
              <a:latin typeface="Playfair Display"/>
              <a:ea typeface="Playfair Display"/>
              <a:cs typeface="Playfair Display"/>
              <a:sym typeface="Playfair Display"/>
            </a:endParaRPr>
          </a:p>
        </p:txBody>
      </p:sp>
      <p:sp>
        <p:nvSpPr>
          <p:cNvPr id="214" name="Google Shape;214;p35"/>
          <p:cNvSpPr/>
          <p:nvPr/>
        </p:nvSpPr>
        <p:spPr>
          <a:xfrm>
            <a:off x="807200" y="1229500"/>
            <a:ext cx="1234500" cy="749100"/>
          </a:xfrm>
          <a:prstGeom prst="notched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300"/>
              <a:t>  </a:t>
            </a:r>
            <a:r>
              <a:rPr b="1" lang="en-GB" sz="2300">
                <a:latin typeface="Playfair Display"/>
                <a:ea typeface="Playfair Display"/>
                <a:cs typeface="Playfair Display"/>
                <a:sym typeface="Playfair Display"/>
              </a:rPr>
              <a:t>1</a:t>
            </a:r>
            <a:endParaRPr b="1" sz="2300">
              <a:latin typeface="Playfair Display"/>
              <a:ea typeface="Playfair Display"/>
              <a:cs typeface="Playfair Display"/>
              <a:sym typeface="Playfair Display"/>
            </a:endParaRPr>
          </a:p>
        </p:txBody>
      </p:sp>
      <p:sp>
        <p:nvSpPr>
          <p:cNvPr id="215" name="Google Shape;215;p35"/>
          <p:cNvSpPr/>
          <p:nvPr/>
        </p:nvSpPr>
        <p:spPr>
          <a:xfrm>
            <a:off x="807200" y="2526925"/>
            <a:ext cx="1234500" cy="749100"/>
          </a:xfrm>
          <a:prstGeom prst="notched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GB" sz="2300">
                <a:solidFill>
                  <a:schemeClr val="dk2"/>
                </a:solidFill>
              </a:rPr>
              <a:t>  </a:t>
            </a:r>
            <a:r>
              <a:rPr b="1" lang="en-GB" sz="2300">
                <a:solidFill>
                  <a:schemeClr val="dk2"/>
                </a:solidFill>
                <a:latin typeface="Playfair Display"/>
                <a:ea typeface="Playfair Display"/>
                <a:cs typeface="Playfair Display"/>
                <a:sym typeface="Playfair Display"/>
              </a:rPr>
              <a:t>2</a:t>
            </a:r>
            <a:endParaRPr>
              <a:latin typeface="Playfair Display"/>
              <a:ea typeface="Playfair Display"/>
              <a:cs typeface="Playfair Display"/>
              <a:sym typeface="Playfair Display"/>
            </a:endParaRPr>
          </a:p>
        </p:txBody>
      </p:sp>
      <p:sp>
        <p:nvSpPr>
          <p:cNvPr id="216" name="Google Shape;216;p35"/>
          <p:cNvSpPr/>
          <p:nvPr/>
        </p:nvSpPr>
        <p:spPr>
          <a:xfrm>
            <a:off x="807200" y="3964150"/>
            <a:ext cx="1234500" cy="749100"/>
          </a:xfrm>
          <a:prstGeom prst="notched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GB" sz="2300">
                <a:solidFill>
                  <a:schemeClr val="dk2"/>
                </a:solidFill>
              </a:rPr>
              <a:t>  </a:t>
            </a:r>
            <a:r>
              <a:rPr b="1" lang="en-GB" sz="2300">
                <a:solidFill>
                  <a:schemeClr val="dk2"/>
                </a:solidFill>
                <a:latin typeface="Playfair Display"/>
                <a:ea typeface="Playfair Display"/>
                <a:cs typeface="Playfair Display"/>
                <a:sym typeface="Playfair Display"/>
              </a:rPr>
              <a:t>3</a:t>
            </a:r>
            <a:endParaRPr>
              <a:latin typeface="Playfair Display"/>
              <a:ea typeface="Playfair Display"/>
              <a:cs typeface="Playfair Display"/>
              <a:sym typeface="Playfair Display"/>
            </a:endParaRPr>
          </a:p>
        </p:txBody>
      </p:sp>
      <p:sp>
        <p:nvSpPr>
          <p:cNvPr id="217" name="Google Shape;217;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DATASET</a:t>
            </a:r>
            <a:endParaRPr>
              <a:highlight>
                <a:srgbClr val="CCCCCC"/>
              </a:highlight>
            </a:endParaRPr>
          </a:p>
        </p:txBody>
      </p:sp>
      <p:sp>
        <p:nvSpPr>
          <p:cNvPr id="223" name="Google Shape;223;p36"/>
          <p:cNvSpPr txBox="1"/>
          <p:nvPr/>
        </p:nvSpPr>
        <p:spPr>
          <a:xfrm>
            <a:off x="998225" y="2160500"/>
            <a:ext cx="253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Playfair Display"/>
              <a:ea typeface="Playfair Display"/>
              <a:cs typeface="Playfair Display"/>
              <a:sym typeface="Playfair Display"/>
            </a:endParaRPr>
          </a:p>
        </p:txBody>
      </p:sp>
      <p:graphicFrame>
        <p:nvGraphicFramePr>
          <p:cNvPr id="224" name="Google Shape;224;p36"/>
          <p:cNvGraphicFramePr/>
          <p:nvPr/>
        </p:nvGraphicFramePr>
        <p:xfrm>
          <a:off x="683025" y="1017725"/>
          <a:ext cx="3000000" cy="3000000"/>
        </p:xfrm>
        <a:graphic>
          <a:graphicData uri="http://schemas.openxmlformats.org/drawingml/2006/table">
            <a:tbl>
              <a:tblPr>
                <a:noFill/>
                <a:tableStyleId>{8B9C561A-6C69-40EC-8C2F-D384B77F20B5}</a:tableStyleId>
              </a:tblPr>
              <a:tblGrid>
                <a:gridCol w="3888975"/>
                <a:gridCol w="3888975"/>
              </a:tblGrid>
              <a:tr h="856850">
                <a:tc>
                  <a:txBody>
                    <a:bodyPr/>
                    <a:lstStyle/>
                    <a:p>
                      <a:pPr indent="0" lvl="0" marL="0" rtl="0" algn="ctr">
                        <a:spcBef>
                          <a:spcPts val="0"/>
                        </a:spcBef>
                        <a:spcAft>
                          <a:spcPts val="0"/>
                        </a:spcAft>
                        <a:buNone/>
                      </a:pPr>
                      <a:r>
                        <a:rPr b="1" lang="en-GB" sz="2300" u="sng">
                          <a:solidFill>
                            <a:srgbClr val="1155CC"/>
                          </a:solidFill>
                          <a:latin typeface="Playfair Display"/>
                          <a:ea typeface="Playfair Display"/>
                          <a:cs typeface="Playfair Display"/>
                          <a:sym typeface="Playfair Display"/>
                        </a:rPr>
                        <a:t>EarVN1.0 Dataset</a:t>
                      </a:r>
                      <a:endParaRPr b="1" sz="2300" u="sng">
                        <a:solidFill>
                          <a:srgbClr val="1155CC"/>
                        </a:solidFill>
                        <a:latin typeface="Playfair Display"/>
                        <a:ea typeface="Playfair Display"/>
                        <a:cs typeface="Playfair Display"/>
                        <a:sym typeface="Playfair Display"/>
                      </a:endParaRPr>
                    </a:p>
                  </a:txBody>
                  <a:tcPr marT="91425" marB="91425" marR="91425" marL="91425">
                    <a:lnL cap="flat" cmpd="sng" w="9525">
                      <a:solidFill>
                        <a:srgbClr val="7A04C9"/>
                      </a:solidFill>
                      <a:prstDash val="solid"/>
                      <a:round/>
                      <a:headEnd len="sm" w="sm" type="none"/>
                      <a:tailEnd len="sm" w="sm" type="none"/>
                    </a:lnL>
                    <a:lnR cap="flat" cmpd="sng" w="9525">
                      <a:solidFill>
                        <a:srgbClr val="7A04C9"/>
                      </a:solidFill>
                      <a:prstDash val="solid"/>
                      <a:round/>
                      <a:headEnd len="sm" w="sm" type="none"/>
                      <a:tailEnd len="sm" w="sm" type="none"/>
                    </a:lnR>
                    <a:lnT cap="flat" cmpd="sng" w="9525">
                      <a:solidFill>
                        <a:srgbClr val="7A04C9"/>
                      </a:solidFill>
                      <a:prstDash val="solid"/>
                      <a:round/>
                      <a:headEnd len="sm" w="sm" type="none"/>
                      <a:tailEnd len="sm" w="sm" type="none"/>
                    </a:lnT>
                    <a:lnB cap="flat" cmpd="sng" w="9525">
                      <a:solidFill>
                        <a:srgbClr val="7A04C9"/>
                      </a:solidFill>
                      <a:prstDash val="solid"/>
                      <a:round/>
                      <a:headEnd len="sm" w="sm" type="none"/>
                      <a:tailEnd len="sm" w="sm" type="none"/>
                    </a:lnB>
                  </a:tcPr>
                </a:tc>
                <a:tc>
                  <a:txBody>
                    <a:bodyPr/>
                    <a:lstStyle/>
                    <a:p>
                      <a:pPr indent="0" lvl="0" marL="0" rtl="0" algn="ctr">
                        <a:spcBef>
                          <a:spcPts val="0"/>
                        </a:spcBef>
                        <a:spcAft>
                          <a:spcPts val="0"/>
                        </a:spcAft>
                        <a:buNone/>
                      </a:pPr>
                      <a:r>
                        <a:rPr b="1" lang="en-GB" sz="2300" u="sng">
                          <a:solidFill>
                            <a:srgbClr val="1155CC"/>
                          </a:solidFill>
                          <a:latin typeface="Playfair Display"/>
                          <a:ea typeface="Playfair Display"/>
                          <a:cs typeface="Playfair Display"/>
                          <a:sym typeface="Playfair Display"/>
                        </a:rPr>
                        <a:t>AUST</a:t>
                      </a:r>
                      <a:r>
                        <a:rPr b="1" lang="en-GB" sz="2300" u="sng">
                          <a:solidFill>
                            <a:srgbClr val="1155CC"/>
                          </a:solidFill>
                          <a:latin typeface="Playfair Display"/>
                          <a:ea typeface="Playfair Display"/>
                          <a:cs typeface="Playfair Display"/>
                          <a:sym typeface="Playfair Display"/>
                        </a:rPr>
                        <a:t>EARID205x10 Dataset</a:t>
                      </a:r>
                      <a:endParaRPr>
                        <a:latin typeface="Playfair Display"/>
                        <a:ea typeface="Playfair Display"/>
                        <a:cs typeface="Playfair Display"/>
                        <a:sym typeface="Playfair Display"/>
                      </a:endParaRPr>
                    </a:p>
                  </a:txBody>
                  <a:tcPr marT="91425" marB="91425" marR="91425" marL="91425">
                    <a:lnL cap="flat" cmpd="sng" w="9525">
                      <a:solidFill>
                        <a:srgbClr val="7A04C9"/>
                      </a:solidFill>
                      <a:prstDash val="solid"/>
                      <a:round/>
                      <a:headEnd len="sm" w="sm" type="none"/>
                      <a:tailEnd len="sm" w="sm" type="none"/>
                    </a:lnL>
                    <a:lnR cap="flat" cmpd="sng" w="9525">
                      <a:solidFill>
                        <a:srgbClr val="7A04C9"/>
                      </a:solidFill>
                      <a:prstDash val="solid"/>
                      <a:round/>
                      <a:headEnd len="sm" w="sm" type="none"/>
                      <a:tailEnd len="sm" w="sm" type="none"/>
                    </a:lnR>
                    <a:lnT cap="flat" cmpd="sng" w="9525">
                      <a:solidFill>
                        <a:srgbClr val="7A04C9"/>
                      </a:solidFill>
                      <a:prstDash val="solid"/>
                      <a:round/>
                      <a:headEnd len="sm" w="sm" type="none"/>
                      <a:tailEnd len="sm" w="sm" type="none"/>
                    </a:lnT>
                    <a:lnB cap="flat" cmpd="sng" w="9525">
                      <a:solidFill>
                        <a:srgbClr val="7A04C9"/>
                      </a:solidFill>
                      <a:prstDash val="solid"/>
                      <a:round/>
                      <a:headEnd len="sm" w="sm" type="none"/>
                      <a:tailEnd len="sm" w="sm" type="none"/>
                    </a:lnB>
                  </a:tcPr>
                </a:tc>
              </a:tr>
              <a:tr h="865925">
                <a:tc>
                  <a:txBody>
                    <a:bodyPr/>
                    <a:lstStyle/>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A dataset of 164 different classes.</a:t>
                      </a:r>
                      <a:endParaRPr>
                        <a:latin typeface="Playfair Display"/>
                        <a:ea typeface="Playfair Display"/>
                        <a:cs typeface="Playfair Display"/>
                        <a:sym typeface="Playfair Display"/>
                      </a:endParaRPr>
                    </a:p>
                  </a:txBody>
                  <a:tcPr marT="91425" marB="91425" marR="91425" marL="91425">
                    <a:lnL cap="flat" cmpd="sng" w="9525">
                      <a:solidFill>
                        <a:srgbClr val="7A04C9"/>
                      </a:solidFill>
                      <a:prstDash val="solid"/>
                      <a:round/>
                      <a:headEnd len="sm" w="sm" type="none"/>
                      <a:tailEnd len="sm" w="sm" type="none"/>
                    </a:lnL>
                    <a:lnR cap="flat" cmpd="sng" w="9525">
                      <a:solidFill>
                        <a:srgbClr val="7A04C9"/>
                      </a:solidFill>
                      <a:prstDash val="solid"/>
                      <a:round/>
                      <a:headEnd len="sm" w="sm" type="none"/>
                      <a:tailEnd len="sm" w="sm" type="none"/>
                    </a:lnR>
                    <a:lnT cap="flat" cmpd="sng" w="9525">
                      <a:solidFill>
                        <a:srgbClr val="7A04C9"/>
                      </a:solidFill>
                      <a:prstDash val="solid"/>
                      <a:round/>
                      <a:headEnd len="sm" w="sm" type="none"/>
                      <a:tailEnd len="sm" w="sm" type="none"/>
                    </a:lnT>
                    <a:lnB cap="flat" cmpd="sng" w="9525">
                      <a:solidFill>
                        <a:srgbClr val="7A04C9"/>
                      </a:solidFill>
                      <a:prstDash val="solid"/>
                      <a:round/>
                      <a:headEnd len="sm" w="sm" type="none"/>
                      <a:tailEnd len="sm" w="sm" type="none"/>
                    </a:lnB>
                    <a:solidFill>
                      <a:srgbClr val="9FC5E8"/>
                    </a:solidFill>
                  </a:tcPr>
                </a:tc>
                <a:tc>
                  <a:txBody>
                    <a:bodyPr/>
                    <a:lstStyle/>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A dataset of 10 different classes collected from AUST.</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The ear images were detected and extracted through haarcascade classifier.</a:t>
                      </a:r>
                      <a:endParaRPr>
                        <a:latin typeface="Playfair Display"/>
                        <a:ea typeface="Playfair Display"/>
                        <a:cs typeface="Playfair Display"/>
                        <a:sym typeface="Playfair Display"/>
                      </a:endParaRPr>
                    </a:p>
                  </a:txBody>
                  <a:tcPr marT="91425" marB="91425" marR="91425" marL="91425">
                    <a:lnL cap="flat" cmpd="sng" w="9525">
                      <a:solidFill>
                        <a:srgbClr val="7A04C9"/>
                      </a:solidFill>
                      <a:prstDash val="solid"/>
                      <a:round/>
                      <a:headEnd len="sm" w="sm" type="none"/>
                      <a:tailEnd len="sm" w="sm" type="none"/>
                    </a:lnL>
                    <a:lnR cap="flat" cmpd="sng" w="9525">
                      <a:solidFill>
                        <a:srgbClr val="7A04C9"/>
                      </a:solidFill>
                      <a:prstDash val="solid"/>
                      <a:round/>
                      <a:headEnd len="sm" w="sm" type="none"/>
                      <a:tailEnd len="sm" w="sm" type="none"/>
                    </a:lnR>
                    <a:lnT cap="flat" cmpd="sng" w="9525">
                      <a:solidFill>
                        <a:srgbClr val="7A04C9"/>
                      </a:solidFill>
                      <a:prstDash val="solid"/>
                      <a:round/>
                      <a:headEnd len="sm" w="sm" type="none"/>
                      <a:tailEnd len="sm" w="sm" type="none"/>
                    </a:lnT>
                    <a:lnB cap="flat" cmpd="sng" w="9525">
                      <a:solidFill>
                        <a:srgbClr val="7A04C9"/>
                      </a:solidFill>
                      <a:prstDash val="solid"/>
                      <a:round/>
                      <a:headEnd len="sm" w="sm" type="none"/>
                      <a:tailEnd len="sm" w="sm" type="none"/>
                    </a:lnB>
                    <a:solidFill>
                      <a:srgbClr val="9FC5E8"/>
                    </a:solidFill>
                  </a:tcPr>
                </a:tc>
              </a:tr>
              <a:tr h="641400">
                <a:tc>
                  <a:txBody>
                    <a:bodyPr/>
                    <a:lstStyle/>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The dataset</a:t>
                      </a:r>
                      <a:r>
                        <a:rPr lang="en-GB">
                          <a:latin typeface="Playfair Display"/>
                          <a:ea typeface="Playfair Display"/>
                          <a:cs typeface="Playfair Display"/>
                          <a:sym typeface="Playfair Display"/>
                        </a:rPr>
                        <a:t> a total of 27592 images distributed in 164 classes/persons.</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GB">
                          <a:solidFill>
                            <a:schemeClr val="dk2"/>
                          </a:solidFill>
                          <a:latin typeface="Playfair Display"/>
                          <a:ea typeface="Playfair Display"/>
                          <a:cs typeface="Playfair Display"/>
                          <a:sym typeface="Playfair Display"/>
                        </a:rPr>
                        <a:t>Randomly 10 people were chosen, totaling 2057 pictures.</a:t>
                      </a:r>
                      <a:endParaRPr>
                        <a:latin typeface="Playfair Display"/>
                        <a:ea typeface="Playfair Display"/>
                        <a:cs typeface="Playfair Display"/>
                        <a:sym typeface="Playfair Display"/>
                      </a:endParaRPr>
                    </a:p>
                  </a:txBody>
                  <a:tcPr marT="91425" marB="91425" marR="91425" marL="91425">
                    <a:lnL cap="flat" cmpd="sng" w="9525">
                      <a:solidFill>
                        <a:srgbClr val="7A04C9"/>
                      </a:solidFill>
                      <a:prstDash val="solid"/>
                      <a:round/>
                      <a:headEnd len="sm" w="sm" type="none"/>
                      <a:tailEnd len="sm" w="sm" type="none"/>
                    </a:lnL>
                    <a:lnR cap="flat" cmpd="sng" w="9525">
                      <a:solidFill>
                        <a:srgbClr val="7A04C9"/>
                      </a:solidFill>
                      <a:prstDash val="solid"/>
                      <a:round/>
                      <a:headEnd len="sm" w="sm" type="none"/>
                      <a:tailEnd len="sm" w="sm" type="none"/>
                    </a:lnR>
                    <a:lnT cap="flat" cmpd="sng" w="9525">
                      <a:solidFill>
                        <a:srgbClr val="7A04C9"/>
                      </a:solidFill>
                      <a:prstDash val="solid"/>
                      <a:round/>
                      <a:headEnd len="sm" w="sm" type="none"/>
                      <a:tailEnd len="sm" w="sm" type="none"/>
                    </a:lnT>
                    <a:lnB cap="flat" cmpd="sng" w="9525">
                      <a:solidFill>
                        <a:srgbClr val="7A04C9"/>
                      </a:solidFill>
                      <a:prstDash val="solid"/>
                      <a:round/>
                      <a:headEnd len="sm" w="sm" type="none"/>
                      <a:tailEnd len="sm" w="sm" type="none"/>
                    </a:lnB>
                    <a:solidFill>
                      <a:srgbClr val="9FC5E8"/>
                    </a:solidFill>
                  </a:tcPr>
                </a:tc>
                <a:tc>
                  <a:txBody>
                    <a:bodyPr/>
                    <a:lstStyle/>
                    <a:p>
                      <a:pPr indent="-317500" lvl="0" marL="457200" rtl="0" algn="l">
                        <a:spcBef>
                          <a:spcPts val="0"/>
                        </a:spcBef>
                        <a:spcAft>
                          <a:spcPts val="0"/>
                        </a:spcAft>
                        <a:buSzPts val="1400"/>
                        <a:buFont typeface="Playfair Display"/>
                        <a:buChar char="●"/>
                      </a:pPr>
                      <a:r>
                        <a:rPr lang="en-GB">
                          <a:solidFill>
                            <a:schemeClr val="dk2"/>
                          </a:solidFill>
                          <a:latin typeface="Playfair Display"/>
                          <a:ea typeface="Playfair Display"/>
                          <a:cs typeface="Playfair Display"/>
                          <a:sym typeface="Playfair Display"/>
                        </a:rPr>
                        <a:t>Each person/class has 205 different ear images with a total of 2050 images.</a:t>
                      </a:r>
                      <a:endParaRPr>
                        <a:latin typeface="Playfair Display"/>
                        <a:ea typeface="Playfair Display"/>
                        <a:cs typeface="Playfair Display"/>
                        <a:sym typeface="Playfair Display"/>
                      </a:endParaRPr>
                    </a:p>
                  </a:txBody>
                  <a:tcPr marT="91425" marB="91425" marR="91425" marL="91425">
                    <a:lnL cap="flat" cmpd="sng" w="9525">
                      <a:solidFill>
                        <a:srgbClr val="7A04C9"/>
                      </a:solidFill>
                      <a:prstDash val="solid"/>
                      <a:round/>
                      <a:headEnd len="sm" w="sm" type="none"/>
                      <a:tailEnd len="sm" w="sm" type="none"/>
                    </a:lnL>
                    <a:lnR cap="flat" cmpd="sng" w="9525">
                      <a:solidFill>
                        <a:srgbClr val="7A04C9"/>
                      </a:solidFill>
                      <a:prstDash val="solid"/>
                      <a:round/>
                      <a:headEnd len="sm" w="sm" type="none"/>
                      <a:tailEnd len="sm" w="sm" type="none"/>
                    </a:lnR>
                    <a:lnT cap="flat" cmpd="sng" w="9525">
                      <a:solidFill>
                        <a:srgbClr val="7A04C9"/>
                      </a:solidFill>
                      <a:prstDash val="solid"/>
                      <a:round/>
                      <a:headEnd len="sm" w="sm" type="none"/>
                      <a:tailEnd len="sm" w="sm" type="none"/>
                    </a:lnT>
                    <a:lnB cap="flat" cmpd="sng" w="9525">
                      <a:solidFill>
                        <a:srgbClr val="7A04C9"/>
                      </a:solidFill>
                      <a:prstDash val="solid"/>
                      <a:round/>
                      <a:headEnd len="sm" w="sm" type="none"/>
                      <a:tailEnd len="sm" w="sm" type="none"/>
                    </a:lnB>
                    <a:solidFill>
                      <a:srgbClr val="9FC5E8"/>
                    </a:solidFill>
                  </a:tcPr>
                </a:tc>
              </a:tr>
              <a:tr h="891050">
                <a:tc>
                  <a:txBody>
                    <a:bodyPr/>
                    <a:lstStyle/>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Training purpose: 85%</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Validation purpose: 5%</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Testing purpose: 10%</a:t>
                      </a:r>
                      <a:endParaRPr>
                        <a:latin typeface="Playfair Display"/>
                        <a:ea typeface="Playfair Display"/>
                        <a:cs typeface="Playfair Display"/>
                        <a:sym typeface="Playfair Display"/>
                      </a:endParaRPr>
                    </a:p>
                  </a:txBody>
                  <a:tcPr marT="91425" marB="91425" marR="91425" marL="91425">
                    <a:lnL cap="flat" cmpd="sng" w="9525">
                      <a:solidFill>
                        <a:srgbClr val="7A04C9"/>
                      </a:solidFill>
                      <a:prstDash val="solid"/>
                      <a:round/>
                      <a:headEnd len="sm" w="sm" type="none"/>
                      <a:tailEnd len="sm" w="sm" type="none"/>
                    </a:lnL>
                    <a:lnR cap="flat" cmpd="sng" w="9525">
                      <a:solidFill>
                        <a:srgbClr val="7A04C9"/>
                      </a:solidFill>
                      <a:prstDash val="solid"/>
                      <a:round/>
                      <a:headEnd len="sm" w="sm" type="none"/>
                      <a:tailEnd len="sm" w="sm" type="none"/>
                    </a:lnR>
                    <a:lnT cap="flat" cmpd="sng" w="9525">
                      <a:solidFill>
                        <a:srgbClr val="7A04C9"/>
                      </a:solidFill>
                      <a:prstDash val="solid"/>
                      <a:round/>
                      <a:headEnd len="sm" w="sm" type="none"/>
                      <a:tailEnd len="sm" w="sm" type="none"/>
                    </a:lnT>
                    <a:lnB cap="flat" cmpd="sng" w="9525">
                      <a:solidFill>
                        <a:srgbClr val="7A04C9"/>
                      </a:solidFill>
                      <a:prstDash val="solid"/>
                      <a:round/>
                      <a:headEnd len="sm" w="sm" type="none"/>
                      <a:tailEnd len="sm" w="sm" type="none"/>
                    </a:lnB>
                    <a:solidFill>
                      <a:srgbClr val="9FC5E8"/>
                    </a:solidFill>
                  </a:tcPr>
                </a:tc>
                <a:tc>
                  <a:txBody>
                    <a:bodyPr/>
                    <a:lstStyle/>
                    <a:p>
                      <a:pPr indent="-317500" lvl="0" marL="457200" rtl="0" algn="l">
                        <a:spcBef>
                          <a:spcPts val="0"/>
                        </a:spcBef>
                        <a:spcAft>
                          <a:spcPts val="0"/>
                        </a:spcAft>
                        <a:buClr>
                          <a:schemeClr val="dk2"/>
                        </a:buClr>
                        <a:buSzPts val="1400"/>
                        <a:buFont typeface="Playfair Display"/>
                        <a:buChar char="●"/>
                      </a:pPr>
                      <a:r>
                        <a:rPr lang="en-GB">
                          <a:solidFill>
                            <a:schemeClr val="dk2"/>
                          </a:solidFill>
                          <a:latin typeface="Playfair Display"/>
                          <a:ea typeface="Playfair Display"/>
                          <a:cs typeface="Playfair Display"/>
                          <a:sym typeface="Playfair Display"/>
                        </a:rPr>
                        <a:t>Training purpose: 70%</a:t>
                      </a:r>
                      <a:endParaRPr>
                        <a:solidFill>
                          <a:schemeClr val="dk2"/>
                        </a:solidFill>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GB">
                          <a:solidFill>
                            <a:schemeClr val="dk2"/>
                          </a:solidFill>
                          <a:latin typeface="Playfair Display"/>
                          <a:ea typeface="Playfair Display"/>
                          <a:cs typeface="Playfair Display"/>
                          <a:sym typeface="Playfair Display"/>
                        </a:rPr>
                        <a:t>Validation purpose: 15%</a:t>
                      </a:r>
                      <a:endParaRPr>
                        <a:solidFill>
                          <a:schemeClr val="dk2"/>
                        </a:solidFill>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GB">
                          <a:solidFill>
                            <a:schemeClr val="dk2"/>
                          </a:solidFill>
                          <a:latin typeface="Playfair Display"/>
                          <a:ea typeface="Playfair Display"/>
                          <a:cs typeface="Playfair Display"/>
                          <a:sym typeface="Playfair Display"/>
                        </a:rPr>
                        <a:t>Testing purpose: 15%</a:t>
                      </a:r>
                      <a:endParaRPr>
                        <a:latin typeface="Playfair Display"/>
                        <a:ea typeface="Playfair Display"/>
                        <a:cs typeface="Playfair Display"/>
                        <a:sym typeface="Playfair Display"/>
                      </a:endParaRPr>
                    </a:p>
                  </a:txBody>
                  <a:tcPr marT="91425" marB="91425" marR="91425" marL="91425">
                    <a:lnL cap="flat" cmpd="sng" w="9525">
                      <a:solidFill>
                        <a:srgbClr val="7A04C9"/>
                      </a:solidFill>
                      <a:prstDash val="solid"/>
                      <a:round/>
                      <a:headEnd len="sm" w="sm" type="none"/>
                      <a:tailEnd len="sm" w="sm" type="none"/>
                    </a:lnL>
                    <a:lnR cap="flat" cmpd="sng" w="9525">
                      <a:solidFill>
                        <a:srgbClr val="7A04C9"/>
                      </a:solidFill>
                      <a:prstDash val="solid"/>
                      <a:round/>
                      <a:headEnd len="sm" w="sm" type="none"/>
                      <a:tailEnd len="sm" w="sm" type="none"/>
                    </a:lnR>
                    <a:lnT cap="flat" cmpd="sng" w="9525">
                      <a:solidFill>
                        <a:srgbClr val="7A04C9"/>
                      </a:solidFill>
                      <a:prstDash val="solid"/>
                      <a:round/>
                      <a:headEnd len="sm" w="sm" type="none"/>
                      <a:tailEnd len="sm" w="sm" type="none"/>
                    </a:lnT>
                    <a:lnB cap="flat" cmpd="sng" w="9525">
                      <a:solidFill>
                        <a:srgbClr val="7A04C9"/>
                      </a:solidFill>
                      <a:prstDash val="solid"/>
                      <a:round/>
                      <a:headEnd len="sm" w="sm" type="none"/>
                      <a:tailEnd len="sm" w="sm" type="none"/>
                    </a:lnB>
                    <a:solidFill>
                      <a:srgbClr val="9FC5E8"/>
                    </a:solidFill>
                  </a:tcPr>
                </a:tc>
              </a:tr>
            </a:tbl>
          </a:graphicData>
        </a:graphic>
      </p:graphicFrame>
      <p:sp>
        <p:nvSpPr>
          <p:cNvPr id="225" name="Google Shape;225;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29" name="Shape 229"/>
        <p:cNvGrpSpPr/>
        <p:nvPr/>
      </p:nvGrpSpPr>
      <p:grpSpPr>
        <a:xfrm>
          <a:off x="0" y="0"/>
          <a:ext cx="0" cy="0"/>
          <a:chOff x="0" y="0"/>
          <a:chExt cx="0" cy="0"/>
        </a:xfrm>
      </p:grpSpPr>
      <p:sp>
        <p:nvSpPr>
          <p:cNvPr id="230" name="Google Shape;230;p37"/>
          <p:cNvSpPr txBox="1"/>
          <p:nvPr>
            <p:ph type="title"/>
          </p:nvPr>
        </p:nvSpPr>
        <p:spPr>
          <a:xfrm>
            <a:off x="164750" y="170800"/>
            <a:ext cx="8520600" cy="5052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a:t>
            </a:r>
            <a:endParaRPr>
              <a:highlight>
                <a:srgbClr val="CCCCCC"/>
              </a:highlight>
            </a:endParaRPr>
          </a:p>
        </p:txBody>
      </p:sp>
      <p:pic>
        <p:nvPicPr>
          <p:cNvPr id="231" name="Google Shape;231;p37"/>
          <p:cNvPicPr preferRelativeResize="0"/>
          <p:nvPr/>
        </p:nvPicPr>
        <p:blipFill>
          <a:blip r:embed="rId3">
            <a:alphaModFix amt="23000"/>
          </a:blip>
          <a:stretch>
            <a:fillRect/>
          </a:stretch>
        </p:blipFill>
        <p:spPr>
          <a:xfrm>
            <a:off x="1177100" y="2903250"/>
            <a:ext cx="1195700" cy="1530225"/>
          </a:xfrm>
          <a:prstGeom prst="rect">
            <a:avLst/>
          </a:prstGeom>
          <a:noFill/>
          <a:ln>
            <a:noFill/>
          </a:ln>
        </p:spPr>
      </p:pic>
      <p:pic>
        <p:nvPicPr>
          <p:cNvPr id="232" name="Google Shape;232;p37"/>
          <p:cNvPicPr preferRelativeResize="0"/>
          <p:nvPr/>
        </p:nvPicPr>
        <p:blipFill>
          <a:blip r:embed="rId4">
            <a:alphaModFix amt="51000"/>
          </a:blip>
          <a:stretch>
            <a:fillRect/>
          </a:stretch>
        </p:blipFill>
        <p:spPr>
          <a:xfrm>
            <a:off x="7144675" y="1431100"/>
            <a:ext cx="1253700" cy="1420675"/>
          </a:xfrm>
          <a:prstGeom prst="rect">
            <a:avLst/>
          </a:prstGeom>
          <a:noFill/>
          <a:ln>
            <a:noFill/>
          </a:ln>
        </p:spPr>
      </p:pic>
      <p:sp>
        <p:nvSpPr>
          <p:cNvPr id="233" name="Google Shape;233;p37"/>
          <p:cNvSpPr txBox="1"/>
          <p:nvPr/>
        </p:nvSpPr>
        <p:spPr>
          <a:xfrm>
            <a:off x="2372800" y="2127900"/>
            <a:ext cx="303300" cy="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34" name="Google Shape;234;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35" name="Google Shape;235;p37"/>
          <p:cNvPicPr preferRelativeResize="0"/>
          <p:nvPr/>
        </p:nvPicPr>
        <p:blipFill>
          <a:blip r:embed="rId5">
            <a:alphaModFix/>
          </a:blip>
          <a:stretch>
            <a:fillRect/>
          </a:stretch>
        </p:blipFill>
        <p:spPr>
          <a:xfrm>
            <a:off x="311700" y="896450"/>
            <a:ext cx="8520599" cy="409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39" name="Shape 239"/>
        <p:cNvGrpSpPr/>
        <p:nvPr/>
      </p:nvGrpSpPr>
      <p:grpSpPr>
        <a:xfrm>
          <a:off x="0" y="0"/>
          <a:ext cx="0" cy="0"/>
          <a:chOff x="0" y="0"/>
          <a:chExt cx="0" cy="0"/>
        </a:xfrm>
      </p:grpSpPr>
      <p:sp>
        <p:nvSpPr>
          <p:cNvPr id="240" name="Google Shape;240;p38"/>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241" name="Google Shape;241;p38"/>
          <p:cNvSpPr txBox="1"/>
          <p:nvPr>
            <p:ph idx="1" type="body"/>
          </p:nvPr>
        </p:nvSpPr>
        <p:spPr>
          <a:xfrm>
            <a:off x="311700" y="1017725"/>
            <a:ext cx="8520600" cy="40329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sz="2645">
              <a:latin typeface="Arial"/>
              <a:ea typeface="Arial"/>
              <a:cs typeface="Arial"/>
              <a:sym typeface="Arial"/>
            </a:endParaRPr>
          </a:p>
          <a:p>
            <a:pPr indent="0" lvl="0" marL="0" rtl="0" algn="l">
              <a:spcBef>
                <a:spcPts val="1200"/>
              </a:spcBef>
              <a:spcAft>
                <a:spcPts val="0"/>
              </a:spcAft>
              <a:buNone/>
            </a:pPr>
            <a:r>
              <a:t/>
            </a:r>
            <a:endParaRPr sz="2645">
              <a:latin typeface="Arial"/>
              <a:ea typeface="Arial"/>
              <a:cs typeface="Arial"/>
              <a:sym typeface="Arial"/>
            </a:endParaRPr>
          </a:p>
          <a:p>
            <a:pPr indent="0" lvl="0" marL="0" rtl="0" algn="l">
              <a:spcBef>
                <a:spcPts val="1200"/>
              </a:spcBef>
              <a:spcAft>
                <a:spcPts val="0"/>
              </a:spcAft>
              <a:buNone/>
            </a:pPr>
            <a:r>
              <a:t/>
            </a:r>
            <a:endParaRPr sz="2993" u="sng">
              <a:latin typeface="Arial"/>
              <a:ea typeface="Arial"/>
              <a:cs typeface="Arial"/>
              <a:sym typeface="Arial"/>
            </a:endParaRPr>
          </a:p>
          <a:p>
            <a:pPr indent="0" lvl="0" marL="0" rtl="0" algn="l">
              <a:spcBef>
                <a:spcPts val="1200"/>
              </a:spcBef>
              <a:spcAft>
                <a:spcPts val="0"/>
              </a:spcAft>
              <a:buNone/>
            </a:pPr>
            <a:r>
              <a:t/>
            </a:r>
            <a:endParaRPr sz="100">
              <a:latin typeface="Arial"/>
              <a:ea typeface="Arial"/>
              <a:cs typeface="Arial"/>
              <a:sym typeface="Arial"/>
            </a:endParaRPr>
          </a:p>
          <a:p>
            <a:pPr indent="0" lvl="0" marL="0" rtl="0" algn="l">
              <a:spcBef>
                <a:spcPts val="1200"/>
              </a:spcBef>
              <a:spcAft>
                <a:spcPts val="0"/>
              </a:spcAft>
              <a:buNone/>
            </a:pPr>
            <a:r>
              <a:t/>
            </a:r>
            <a:endParaRPr sz="1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Clr>
                <a:schemeClr val="dk2"/>
              </a:buClr>
              <a:buSzPct val="78571"/>
              <a:buFont typeface="Arial"/>
              <a:buNone/>
            </a:pPr>
            <a:r>
              <a:t/>
            </a:r>
            <a:endParaRPr sz="1400">
              <a:latin typeface="Arial"/>
              <a:ea typeface="Arial"/>
              <a:cs typeface="Arial"/>
              <a:sym typeface="Arial"/>
            </a:endParaRPr>
          </a:p>
          <a:p>
            <a:pPr indent="0" lvl="0" marL="0" rtl="0" algn="l">
              <a:spcBef>
                <a:spcPts val="1200"/>
              </a:spcBef>
              <a:spcAft>
                <a:spcPts val="1200"/>
              </a:spcAft>
              <a:buNone/>
            </a:pPr>
            <a:r>
              <a:t/>
            </a:r>
            <a:endParaRPr/>
          </a:p>
        </p:txBody>
      </p:sp>
      <p:sp>
        <p:nvSpPr>
          <p:cNvPr id="242" name="Google Shape;242;p38"/>
          <p:cNvSpPr/>
          <p:nvPr/>
        </p:nvSpPr>
        <p:spPr>
          <a:xfrm>
            <a:off x="0" y="2211025"/>
            <a:ext cx="7164600" cy="1239600"/>
          </a:xfrm>
          <a:prstGeom prst="homePlate">
            <a:avLst>
              <a:gd fmla="val 50000"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a:latin typeface="Playfair Display"/>
                <a:ea typeface="Playfair Display"/>
                <a:cs typeface="Playfair Display"/>
                <a:sym typeface="Playfair Display"/>
              </a:rPr>
              <a:t>     </a:t>
            </a:r>
            <a:r>
              <a:rPr b="1" lang="en-GB" sz="3700">
                <a:latin typeface="Playfair Display"/>
                <a:ea typeface="Playfair Display"/>
                <a:cs typeface="Playfair Display"/>
                <a:sym typeface="Playfair Display"/>
              </a:rPr>
              <a:t>YOLOv5</a:t>
            </a:r>
            <a:endParaRPr b="1" sz="3700">
              <a:latin typeface="Playfair Display"/>
              <a:ea typeface="Playfair Display"/>
              <a:cs typeface="Playfair Display"/>
              <a:sym typeface="Playfair Display"/>
            </a:endParaRPr>
          </a:p>
        </p:txBody>
      </p:sp>
      <p:sp>
        <p:nvSpPr>
          <p:cNvPr id="243" name="Google Shape;243;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249" name="Google Shape;249;p39"/>
          <p:cNvSpPr txBox="1"/>
          <p:nvPr>
            <p:ph idx="1" type="body"/>
          </p:nvPr>
        </p:nvSpPr>
        <p:spPr>
          <a:xfrm>
            <a:off x="311700" y="1017725"/>
            <a:ext cx="8520600" cy="40329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2"/>
              </a:buClr>
              <a:buSzPct val="41139"/>
              <a:buFont typeface="Arial"/>
              <a:buNone/>
            </a:pPr>
            <a:r>
              <a:rPr lang="en-GB" sz="2673" u="sng"/>
              <a:t>A flow diagram for the whole algorithm: </a:t>
            </a:r>
            <a:endParaRPr sz="2325"/>
          </a:p>
          <a:p>
            <a:pPr indent="0" lvl="0" marL="0" rtl="0" algn="l">
              <a:spcBef>
                <a:spcPts val="1200"/>
              </a:spcBef>
              <a:spcAft>
                <a:spcPts val="0"/>
              </a:spcAft>
              <a:buNone/>
            </a:pPr>
            <a:r>
              <a:t/>
            </a:r>
            <a:endParaRPr sz="2645">
              <a:latin typeface="Arial"/>
              <a:ea typeface="Arial"/>
              <a:cs typeface="Arial"/>
              <a:sym typeface="Arial"/>
            </a:endParaRPr>
          </a:p>
          <a:p>
            <a:pPr indent="0" lvl="0" marL="0" rtl="0" algn="l">
              <a:spcBef>
                <a:spcPts val="1200"/>
              </a:spcBef>
              <a:spcAft>
                <a:spcPts val="0"/>
              </a:spcAft>
              <a:buNone/>
            </a:pPr>
            <a:r>
              <a:t/>
            </a:r>
            <a:endParaRPr sz="2993" u="sng">
              <a:latin typeface="Arial"/>
              <a:ea typeface="Arial"/>
              <a:cs typeface="Arial"/>
              <a:sym typeface="Arial"/>
            </a:endParaRPr>
          </a:p>
          <a:p>
            <a:pPr indent="0" lvl="0" marL="0" rtl="0" algn="l">
              <a:spcBef>
                <a:spcPts val="1200"/>
              </a:spcBef>
              <a:spcAft>
                <a:spcPts val="0"/>
              </a:spcAft>
              <a:buNone/>
            </a:pPr>
            <a:r>
              <a:t/>
            </a:r>
            <a:endParaRPr sz="100">
              <a:latin typeface="Arial"/>
              <a:ea typeface="Arial"/>
              <a:cs typeface="Arial"/>
              <a:sym typeface="Arial"/>
            </a:endParaRPr>
          </a:p>
          <a:p>
            <a:pPr indent="0" lvl="0" marL="0" rtl="0" algn="l">
              <a:spcBef>
                <a:spcPts val="1200"/>
              </a:spcBef>
              <a:spcAft>
                <a:spcPts val="0"/>
              </a:spcAft>
              <a:buNone/>
            </a:pPr>
            <a:r>
              <a:t/>
            </a:r>
            <a:endParaRPr sz="1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1200"/>
              </a:spcAft>
              <a:buNone/>
            </a:pPr>
            <a:r>
              <a:t/>
            </a:r>
            <a:endParaRPr/>
          </a:p>
        </p:txBody>
      </p:sp>
      <p:pic>
        <p:nvPicPr>
          <p:cNvPr id="250" name="Google Shape;250;p39"/>
          <p:cNvPicPr preferRelativeResize="0"/>
          <p:nvPr/>
        </p:nvPicPr>
        <p:blipFill>
          <a:blip r:embed="rId3">
            <a:alphaModFix/>
          </a:blip>
          <a:stretch>
            <a:fillRect/>
          </a:stretch>
        </p:blipFill>
        <p:spPr>
          <a:xfrm>
            <a:off x="2243125" y="1387350"/>
            <a:ext cx="3993349" cy="3590826"/>
          </a:xfrm>
          <a:prstGeom prst="rect">
            <a:avLst/>
          </a:prstGeom>
          <a:noFill/>
          <a:ln>
            <a:noFill/>
          </a:ln>
        </p:spPr>
      </p:pic>
      <p:sp>
        <p:nvSpPr>
          <p:cNvPr id="251" name="Google Shape;251;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257" name="Google Shape;257;p40"/>
          <p:cNvSpPr txBox="1"/>
          <p:nvPr>
            <p:ph idx="1" type="body"/>
          </p:nvPr>
        </p:nvSpPr>
        <p:spPr>
          <a:xfrm>
            <a:off x="311700" y="1017725"/>
            <a:ext cx="8520600" cy="40329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sz="2645">
              <a:latin typeface="Arial"/>
              <a:ea typeface="Arial"/>
              <a:cs typeface="Arial"/>
              <a:sym typeface="Arial"/>
            </a:endParaRPr>
          </a:p>
          <a:p>
            <a:pPr indent="0" lvl="0" marL="0" rtl="0" algn="l">
              <a:spcBef>
                <a:spcPts val="1200"/>
              </a:spcBef>
              <a:spcAft>
                <a:spcPts val="0"/>
              </a:spcAft>
              <a:buNone/>
            </a:pPr>
            <a:r>
              <a:rPr lang="en-GB" sz="2373"/>
              <a:t>I</a:t>
            </a:r>
            <a:r>
              <a:rPr lang="en-GB" sz="2374"/>
              <a:t>n YOLOV5, images are needed to be annotated. For annotation , Roboflow online app was used. </a:t>
            </a:r>
            <a:r>
              <a:rPr lang="en-GB" sz="2374"/>
              <a:t>All the ear images were annotated and rescaled in 640X640. One of the annotated image is presented here:</a:t>
            </a:r>
            <a:endParaRPr sz="2374"/>
          </a:p>
          <a:p>
            <a:pPr indent="0" lvl="0" marL="0" rtl="0" algn="l">
              <a:spcBef>
                <a:spcPts val="1200"/>
              </a:spcBef>
              <a:spcAft>
                <a:spcPts val="0"/>
              </a:spcAft>
              <a:buNone/>
            </a:pPr>
            <a:r>
              <a:t/>
            </a:r>
            <a:endParaRPr sz="100">
              <a:latin typeface="Arial"/>
              <a:ea typeface="Arial"/>
              <a:cs typeface="Arial"/>
              <a:sym typeface="Arial"/>
            </a:endParaRPr>
          </a:p>
          <a:p>
            <a:pPr indent="0" lvl="0" marL="0" rtl="0" algn="l">
              <a:spcBef>
                <a:spcPts val="1200"/>
              </a:spcBef>
              <a:spcAft>
                <a:spcPts val="0"/>
              </a:spcAft>
              <a:buNone/>
            </a:pPr>
            <a:r>
              <a:t/>
            </a:r>
            <a:endParaRPr sz="745">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Clr>
                <a:schemeClr val="dk2"/>
              </a:buClr>
              <a:buSzPct val="78571"/>
              <a:buFont typeface="Arial"/>
              <a:buNone/>
            </a:pPr>
            <a:r>
              <a:t/>
            </a:r>
            <a:endParaRPr sz="1400">
              <a:latin typeface="Arial"/>
              <a:ea typeface="Arial"/>
              <a:cs typeface="Arial"/>
              <a:sym typeface="Arial"/>
            </a:endParaRPr>
          </a:p>
          <a:p>
            <a:pPr indent="0" lvl="0" marL="0" rtl="0" algn="l">
              <a:spcBef>
                <a:spcPts val="1200"/>
              </a:spcBef>
              <a:spcAft>
                <a:spcPts val="1200"/>
              </a:spcAft>
              <a:buNone/>
            </a:pPr>
            <a:r>
              <a:t/>
            </a:r>
            <a:endParaRPr/>
          </a:p>
        </p:txBody>
      </p:sp>
      <p:sp>
        <p:nvSpPr>
          <p:cNvPr id="258" name="Google Shape;258;p40"/>
          <p:cNvSpPr txBox="1"/>
          <p:nvPr/>
        </p:nvSpPr>
        <p:spPr>
          <a:xfrm>
            <a:off x="311700" y="1114425"/>
            <a:ext cx="304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u="sng">
                <a:latin typeface="Playfair Display"/>
                <a:ea typeface="Playfair Display"/>
                <a:cs typeface="Playfair Display"/>
                <a:sym typeface="Playfair Display"/>
              </a:rPr>
              <a:t>Data processing before training:</a:t>
            </a:r>
            <a:endParaRPr b="1" sz="1500" u="sng">
              <a:latin typeface="Playfair Display"/>
              <a:ea typeface="Playfair Display"/>
              <a:cs typeface="Playfair Display"/>
              <a:sym typeface="Playfair Display"/>
            </a:endParaRPr>
          </a:p>
        </p:txBody>
      </p:sp>
      <p:pic>
        <p:nvPicPr>
          <p:cNvPr id="259" name="Google Shape;259;p40"/>
          <p:cNvPicPr preferRelativeResize="0"/>
          <p:nvPr/>
        </p:nvPicPr>
        <p:blipFill>
          <a:blip r:embed="rId3">
            <a:alphaModFix/>
          </a:blip>
          <a:stretch>
            <a:fillRect/>
          </a:stretch>
        </p:blipFill>
        <p:spPr>
          <a:xfrm>
            <a:off x="2993223" y="2125625"/>
            <a:ext cx="2221200" cy="2675000"/>
          </a:xfrm>
          <a:prstGeom prst="rect">
            <a:avLst/>
          </a:prstGeom>
          <a:noFill/>
          <a:ln>
            <a:noFill/>
          </a:ln>
        </p:spPr>
      </p:pic>
      <p:sp>
        <p:nvSpPr>
          <p:cNvPr id="260" name="Google Shape;260;p4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64" name="Shape 264"/>
        <p:cNvGrpSpPr/>
        <p:nvPr/>
      </p:nvGrpSpPr>
      <p:grpSpPr>
        <a:xfrm>
          <a:off x="0" y="0"/>
          <a:ext cx="0" cy="0"/>
          <a:chOff x="0" y="0"/>
          <a:chExt cx="0" cy="0"/>
        </a:xfrm>
      </p:grpSpPr>
      <p:sp>
        <p:nvSpPr>
          <p:cNvPr id="265" name="Google Shape;265;p41"/>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sz="1555">
              <a:highlight>
                <a:srgbClr val="CCCCCC"/>
              </a:highlight>
              <a:latin typeface="Arial"/>
              <a:ea typeface="Arial"/>
              <a:cs typeface="Arial"/>
              <a:sym typeface="Arial"/>
            </a:endParaRPr>
          </a:p>
        </p:txBody>
      </p:sp>
      <p:sp>
        <p:nvSpPr>
          <p:cNvPr id="266" name="Google Shape;266;p41"/>
          <p:cNvSpPr txBox="1"/>
          <p:nvPr>
            <p:ph idx="1" type="body"/>
          </p:nvPr>
        </p:nvSpPr>
        <p:spPr>
          <a:xfrm>
            <a:off x="281575" y="117382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YOLO V5</a:t>
            </a:r>
            <a:r>
              <a:rPr lang="en-GB"/>
              <a:t>  is a single stage object detector.</a:t>
            </a:r>
            <a:endParaRPr/>
          </a:p>
          <a:p>
            <a:pPr indent="-342900" lvl="0" marL="457200" rtl="0" algn="l">
              <a:spcBef>
                <a:spcPts val="0"/>
              </a:spcBef>
              <a:spcAft>
                <a:spcPts val="0"/>
              </a:spcAft>
              <a:buSzPts val="1800"/>
              <a:buChar char="❖"/>
            </a:pPr>
            <a:r>
              <a:rPr lang="en-GB"/>
              <a:t>YOLO V5 divides an image into 19X19 grids.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7" name="Google Shape;267;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sz="1555">
              <a:highlight>
                <a:srgbClr val="CCCCCC"/>
              </a:highlight>
              <a:latin typeface="Arial"/>
              <a:ea typeface="Arial"/>
              <a:cs typeface="Arial"/>
              <a:sym typeface="Arial"/>
            </a:endParaRPr>
          </a:p>
        </p:txBody>
      </p:sp>
      <p:sp>
        <p:nvSpPr>
          <p:cNvPr id="273" name="Google Shape;273;p42"/>
          <p:cNvSpPr txBox="1"/>
          <p:nvPr>
            <p:ph idx="1" type="body"/>
          </p:nvPr>
        </p:nvSpPr>
        <p:spPr>
          <a:xfrm>
            <a:off x="281575" y="117382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274" name="Google Shape;274;p42"/>
          <p:cNvSpPr/>
          <p:nvPr/>
        </p:nvSpPr>
        <p:spPr>
          <a:xfrm>
            <a:off x="311700" y="1429225"/>
            <a:ext cx="3024300" cy="678900"/>
          </a:xfrm>
          <a:prstGeom prst="flowChartAlternateProcess">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latin typeface="Playfair Display"/>
                <a:ea typeface="Playfair Display"/>
                <a:cs typeface="Playfair Display"/>
                <a:sym typeface="Playfair Display"/>
              </a:rPr>
              <a:t>Components of YOLOV5</a:t>
            </a:r>
            <a:endParaRPr b="1" sz="1700">
              <a:latin typeface="Playfair Display"/>
              <a:ea typeface="Playfair Display"/>
              <a:cs typeface="Playfair Display"/>
              <a:sym typeface="Playfair Display"/>
            </a:endParaRPr>
          </a:p>
        </p:txBody>
      </p:sp>
      <p:sp>
        <p:nvSpPr>
          <p:cNvPr id="275" name="Google Shape;275;p42"/>
          <p:cNvSpPr/>
          <p:nvPr/>
        </p:nvSpPr>
        <p:spPr>
          <a:xfrm>
            <a:off x="1609575" y="2610275"/>
            <a:ext cx="1810500" cy="658500"/>
          </a:xfrm>
          <a:prstGeom prst="homePlate">
            <a:avLst>
              <a:gd fmla="val 50000" name="adj"/>
            </a:avLst>
          </a:prstGeom>
          <a:gradFill>
            <a:gsLst>
              <a:gs pos="0">
                <a:srgbClr val="16D7FE"/>
              </a:gs>
              <a:gs pos="100000">
                <a:srgbClr val="06758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ayfair Display"/>
                <a:ea typeface="Playfair Display"/>
                <a:cs typeface="Playfair Display"/>
                <a:sym typeface="Playfair Display"/>
              </a:rPr>
              <a:t>Backbone</a:t>
            </a:r>
            <a:endParaRPr sz="1800">
              <a:latin typeface="Playfair Display"/>
              <a:ea typeface="Playfair Display"/>
              <a:cs typeface="Playfair Display"/>
              <a:sym typeface="Playfair Display"/>
            </a:endParaRPr>
          </a:p>
        </p:txBody>
      </p:sp>
      <p:sp>
        <p:nvSpPr>
          <p:cNvPr id="276" name="Google Shape;276;p42"/>
          <p:cNvSpPr/>
          <p:nvPr/>
        </p:nvSpPr>
        <p:spPr>
          <a:xfrm>
            <a:off x="1609575" y="3433250"/>
            <a:ext cx="1810500" cy="658500"/>
          </a:xfrm>
          <a:prstGeom prst="homePlate">
            <a:avLst>
              <a:gd fmla="val 50000" name="adj"/>
            </a:avLst>
          </a:prstGeom>
          <a:gradFill>
            <a:gsLst>
              <a:gs pos="0">
                <a:srgbClr val="16D7FE"/>
              </a:gs>
              <a:gs pos="100000">
                <a:srgbClr val="06758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ayfair Display"/>
                <a:ea typeface="Playfair Display"/>
                <a:cs typeface="Playfair Display"/>
                <a:sym typeface="Playfair Display"/>
              </a:rPr>
              <a:t>Neck</a:t>
            </a:r>
            <a:endParaRPr sz="1800">
              <a:latin typeface="Playfair Display"/>
              <a:ea typeface="Playfair Display"/>
              <a:cs typeface="Playfair Display"/>
              <a:sym typeface="Playfair Display"/>
            </a:endParaRPr>
          </a:p>
        </p:txBody>
      </p:sp>
      <p:sp>
        <p:nvSpPr>
          <p:cNvPr id="277" name="Google Shape;277;p42"/>
          <p:cNvSpPr/>
          <p:nvPr/>
        </p:nvSpPr>
        <p:spPr>
          <a:xfrm>
            <a:off x="1609575" y="4256225"/>
            <a:ext cx="1810500" cy="658500"/>
          </a:xfrm>
          <a:prstGeom prst="homePlate">
            <a:avLst>
              <a:gd fmla="val 50000" name="adj"/>
            </a:avLst>
          </a:prstGeom>
          <a:gradFill>
            <a:gsLst>
              <a:gs pos="0">
                <a:srgbClr val="16D7FE"/>
              </a:gs>
              <a:gs pos="100000">
                <a:srgbClr val="06758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ayfair Display"/>
                <a:ea typeface="Playfair Display"/>
                <a:cs typeface="Playfair Display"/>
                <a:sym typeface="Playfair Display"/>
              </a:rPr>
              <a:t>Head</a:t>
            </a:r>
            <a:endParaRPr sz="1800">
              <a:latin typeface="Playfair Display"/>
              <a:ea typeface="Playfair Display"/>
              <a:cs typeface="Playfair Display"/>
              <a:sym typeface="Playfair Display"/>
            </a:endParaRPr>
          </a:p>
        </p:txBody>
      </p:sp>
      <p:cxnSp>
        <p:nvCxnSpPr>
          <p:cNvPr id="278" name="Google Shape;278;p42"/>
          <p:cNvCxnSpPr/>
          <p:nvPr/>
        </p:nvCxnSpPr>
        <p:spPr>
          <a:xfrm>
            <a:off x="869025" y="2108125"/>
            <a:ext cx="300" cy="255120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42"/>
          <p:cNvSpPr/>
          <p:nvPr/>
        </p:nvSpPr>
        <p:spPr>
          <a:xfrm>
            <a:off x="869025" y="2735775"/>
            <a:ext cx="720000" cy="22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2"/>
          <p:cNvSpPr/>
          <p:nvPr/>
        </p:nvSpPr>
        <p:spPr>
          <a:xfrm>
            <a:off x="869025" y="3649400"/>
            <a:ext cx="720000" cy="22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2"/>
          <p:cNvSpPr/>
          <p:nvPr/>
        </p:nvSpPr>
        <p:spPr>
          <a:xfrm>
            <a:off x="869025" y="4472375"/>
            <a:ext cx="720000" cy="22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2"/>
          <p:cNvSpPr/>
          <p:nvPr/>
        </p:nvSpPr>
        <p:spPr>
          <a:xfrm>
            <a:off x="3564125" y="2653175"/>
            <a:ext cx="2818500" cy="572700"/>
          </a:xfrm>
          <a:prstGeom prst="wedgeRectCallout">
            <a:avLst>
              <a:gd fmla="val -20833" name="adj1"/>
              <a:gd fmla="val 62500" name="adj2"/>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latin typeface="Playfair Display"/>
                <a:ea typeface="Playfair Display"/>
                <a:cs typeface="Playfair Display"/>
                <a:sym typeface="Playfair Display"/>
              </a:rPr>
              <a:t>CSP Darknet 53</a:t>
            </a:r>
            <a:endParaRPr sz="2000">
              <a:latin typeface="Playfair Display"/>
              <a:ea typeface="Playfair Display"/>
              <a:cs typeface="Playfair Display"/>
              <a:sym typeface="Playfair Display"/>
            </a:endParaRPr>
          </a:p>
        </p:txBody>
      </p:sp>
      <p:sp>
        <p:nvSpPr>
          <p:cNvPr id="283" name="Google Shape;283;p42"/>
          <p:cNvSpPr/>
          <p:nvPr/>
        </p:nvSpPr>
        <p:spPr>
          <a:xfrm>
            <a:off x="3564125" y="3476150"/>
            <a:ext cx="2818500" cy="572700"/>
          </a:xfrm>
          <a:prstGeom prst="wedgeRectCallout">
            <a:avLst>
              <a:gd fmla="val -20833" name="adj1"/>
              <a:gd fmla="val 62500" name="adj2"/>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latin typeface="Playfair Display"/>
                <a:ea typeface="Playfair Display"/>
                <a:cs typeface="Playfair Display"/>
                <a:sym typeface="Playfair Display"/>
              </a:rPr>
              <a:t>SPP block , PANet</a:t>
            </a:r>
            <a:endParaRPr sz="2000">
              <a:latin typeface="Playfair Display"/>
              <a:ea typeface="Playfair Display"/>
              <a:cs typeface="Playfair Display"/>
              <a:sym typeface="Playfair Display"/>
            </a:endParaRPr>
          </a:p>
        </p:txBody>
      </p:sp>
      <p:sp>
        <p:nvSpPr>
          <p:cNvPr id="284" name="Google Shape;284;p42"/>
          <p:cNvSpPr/>
          <p:nvPr/>
        </p:nvSpPr>
        <p:spPr>
          <a:xfrm>
            <a:off x="3654775" y="4299125"/>
            <a:ext cx="2818500" cy="572700"/>
          </a:xfrm>
          <a:prstGeom prst="wedgeRectCallout">
            <a:avLst>
              <a:gd fmla="val -20833" name="adj1"/>
              <a:gd fmla="val 62500" name="adj2"/>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latin typeface="Playfair Display"/>
                <a:ea typeface="Playfair Display"/>
                <a:cs typeface="Playfair Display"/>
                <a:sym typeface="Playfair Display"/>
              </a:rPr>
              <a:t>YOLO</a:t>
            </a:r>
            <a:endParaRPr sz="2000">
              <a:latin typeface="Playfair Display"/>
              <a:ea typeface="Playfair Display"/>
              <a:cs typeface="Playfair Display"/>
              <a:sym typeface="Playfair Display"/>
            </a:endParaRPr>
          </a:p>
        </p:txBody>
      </p:sp>
      <p:sp>
        <p:nvSpPr>
          <p:cNvPr id="285" name="Google Shape;285;p4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89" name="Shape 289"/>
        <p:cNvGrpSpPr/>
        <p:nvPr/>
      </p:nvGrpSpPr>
      <p:grpSpPr>
        <a:xfrm>
          <a:off x="0" y="0"/>
          <a:ext cx="0" cy="0"/>
          <a:chOff x="0" y="0"/>
          <a:chExt cx="0" cy="0"/>
        </a:xfrm>
      </p:grpSpPr>
      <p:sp>
        <p:nvSpPr>
          <p:cNvPr id="290" name="Google Shape;290;p43"/>
          <p:cNvSpPr txBox="1"/>
          <p:nvPr>
            <p:ph type="title"/>
          </p:nvPr>
        </p:nvSpPr>
        <p:spPr>
          <a:xfrm>
            <a:off x="281575" y="157000"/>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291" name="Google Shape;291;p43"/>
          <p:cNvSpPr txBox="1"/>
          <p:nvPr>
            <p:ph idx="1" type="body"/>
          </p:nvPr>
        </p:nvSpPr>
        <p:spPr>
          <a:xfrm>
            <a:off x="281575" y="117382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292" name="Google Shape;292;p43"/>
          <p:cNvSpPr/>
          <p:nvPr/>
        </p:nvSpPr>
        <p:spPr>
          <a:xfrm>
            <a:off x="281575" y="1380150"/>
            <a:ext cx="3024300" cy="572700"/>
          </a:xfrm>
          <a:prstGeom prst="flowChartAlternateProcess">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latin typeface="Playfair Display"/>
                <a:ea typeface="Playfair Display"/>
                <a:cs typeface="Playfair Display"/>
                <a:sym typeface="Playfair Display"/>
              </a:rPr>
              <a:t>Components of YOLOV5</a:t>
            </a:r>
            <a:endParaRPr b="1" sz="1700">
              <a:latin typeface="Playfair Display"/>
              <a:ea typeface="Playfair Display"/>
              <a:cs typeface="Playfair Display"/>
              <a:sym typeface="Playfair Display"/>
            </a:endParaRPr>
          </a:p>
        </p:txBody>
      </p:sp>
      <p:pic>
        <p:nvPicPr>
          <p:cNvPr id="293" name="Google Shape;293;p43"/>
          <p:cNvPicPr preferRelativeResize="0"/>
          <p:nvPr/>
        </p:nvPicPr>
        <p:blipFill rotWithShape="1">
          <a:blip r:embed="rId3">
            <a:alphaModFix/>
          </a:blip>
          <a:srcRect b="0" l="-690" r="689" t="0"/>
          <a:stretch/>
        </p:blipFill>
        <p:spPr>
          <a:xfrm>
            <a:off x="3445775" y="1117775"/>
            <a:ext cx="5150651" cy="3446875"/>
          </a:xfrm>
          <a:prstGeom prst="rect">
            <a:avLst/>
          </a:prstGeom>
          <a:noFill/>
          <a:ln>
            <a:noFill/>
          </a:ln>
        </p:spPr>
      </p:pic>
      <p:sp>
        <p:nvSpPr>
          <p:cNvPr id="294" name="Google Shape;294;p43"/>
          <p:cNvSpPr txBox="1"/>
          <p:nvPr/>
        </p:nvSpPr>
        <p:spPr>
          <a:xfrm>
            <a:off x="4521100" y="46497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rPr>
              <a:t>Fig: Components of YOLO V5</a:t>
            </a:r>
            <a:endParaRPr sz="1500">
              <a:solidFill>
                <a:schemeClr val="dk2"/>
              </a:solidFill>
            </a:endParaRPr>
          </a:p>
        </p:txBody>
      </p:sp>
      <p:sp>
        <p:nvSpPr>
          <p:cNvPr id="295" name="Google Shape;295;p4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115" name="Shape 115"/>
        <p:cNvGrpSpPr/>
        <p:nvPr/>
      </p:nvGrpSpPr>
      <p:grpSpPr>
        <a:xfrm>
          <a:off x="0" y="0"/>
          <a:ext cx="0" cy="0"/>
          <a:chOff x="0" y="0"/>
          <a:chExt cx="0" cy="0"/>
        </a:xfrm>
      </p:grpSpPr>
      <p:sp>
        <p:nvSpPr>
          <p:cNvPr id="116" name="Google Shape;116;p26"/>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TEAM PRESENTATION~GROUP 4316</a:t>
            </a:r>
            <a:endParaRPr>
              <a:highlight>
                <a:srgbClr val="CCCCCC"/>
              </a:highlight>
            </a:endParaRPr>
          </a:p>
        </p:txBody>
      </p:sp>
      <p:pic>
        <p:nvPicPr>
          <p:cNvPr id="117" name="Google Shape;117;p26"/>
          <p:cNvPicPr preferRelativeResize="0"/>
          <p:nvPr/>
        </p:nvPicPr>
        <p:blipFill rotWithShape="1">
          <a:blip r:embed="rId3">
            <a:alphaModFix/>
          </a:blip>
          <a:srcRect b="357" l="15182" r="14265" t="367"/>
          <a:stretch/>
        </p:blipFill>
        <p:spPr>
          <a:xfrm>
            <a:off x="695475" y="1150463"/>
            <a:ext cx="1324800" cy="1439700"/>
          </a:xfrm>
          <a:prstGeom prst="ellipse">
            <a:avLst/>
          </a:prstGeom>
          <a:noFill/>
          <a:ln>
            <a:noFill/>
          </a:ln>
        </p:spPr>
      </p:pic>
      <p:pic>
        <p:nvPicPr>
          <p:cNvPr id="118" name="Google Shape;118;p26"/>
          <p:cNvPicPr preferRelativeResize="0"/>
          <p:nvPr/>
        </p:nvPicPr>
        <p:blipFill rotWithShape="1">
          <a:blip r:embed="rId4">
            <a:alphaModFix/>
          </a:blip>
          <a:srcRect b="9242" l="0" r="0" t="9250"/>
          <a:stretch/>
        </p:blipFill>
        <p:spPr>
          <a:xfrm>
            <a:off x="2921800" y="1150475"/>
            <a:ext cx="1324800" cy="1439700"/>
          </a:xfrm>
          <a:prstGeom prst="ellipse">
            <a:avLst/>
          </a:prstGeom>
          <a:noFill/>
          <a:ln>
            <a:noFill/>
          </a:ln>
        </p:spPr>
      </p:pic>
      <p:pic>
        <p:nvPicPr>
          <p:cNvPr id="119" name="Google Shape;119;p26"/>
          <p:cNvPicPr preferRelativeResize="0"/>
          <p:nvPr/>
        </p:nvPicPr>
        <p:blipFill rotWithShape="1">
          <a:blip r:embed="rId5">
            <a:alphaModFix/>
          </a:blip>
          <a:srcRect b="0" l="5815" r="5806" t="0"/>
          <a:stretch/>
        </p:blipFill>
        <p:spPr>
          <a:xfrm>
            <a:off x="5003225" y="1162350"/>
            <a:ext cx="1324800" cy="1439700"/>
          </a:xfrm>
          <a:prstGeom prst="ellipse">
            <a:avLst/>
          </a:prstGeom>
          <a:noFill/>
          <a:ln>
            <a:noFill/>
          </a:ln>
        </p:spPr>
      </p:pic>
      <p:pic>
        <p:nvPicPr>
          <p:cNvPr id="120" name="Google Shape;120;p26"/>
          <p:cNvPicPr preferRelativeResize="0"/>
          <p:nvPr/>
        </p:nvPicPr>
        <p:blipFill rotWithShape="1">
          <a:blip r:embed="rId6">
            <a:alphaModFix/>
          </a:blip>
          <a:srcRect b="9242" l="0" r="0" t="9250"/>
          <a:stretch/>
        </p:blipFill>
        <p:spPr>
          <a:xfrm>
            <a:off x="7084650" y="1150475"/>
            <a:ext cx="1324800" cy="1439700"/>
          </a:xfrm>
          <a:prstGeom prst="ellipse">
            <a:avLst/>
          </a:prstGeom>
          <a:noFill/>
          <a:ln>
            <a:noFill/>
          </a:ln>
        </p:spPr>
      </p:pic>
      <p:sp>
        <p:nvSpPr>
          <p:cNvPr id="121" name="Google Shape;121;p26"/>
          <p:cNvSpPr txBox="1"/>
          <p:nvPr/>
        </p:nvSpPr>
        <p:spPr>
          <a:xfrm>
            <a:off x="607425" y="2590175"/>
            <a:ext cx="150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Playfair Display"/>
                <a:ea typeface="Playfair Display"/>
                <a:cs typeface="Playfair Display"/>
                <a:sym typeface="Playfair Display"/>
              </a:rPr>
              <a:t>Humaira Anzum</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100">
                <a:solidFill>
                  <a:schemeClr val="dk2"/>
                </a:solidFill>
                <a:latin typeface="Playfair Display"/>
                <a:ea typeface="Playfair Display"/>
                <a:cs typeface="Playfair Display"/>
                <a:sym typeface="Playfair Display"/>
              </a:rPr>
              <a:t>      ID: 190104031</a:t>
            </a:r>
            <a:endParaRPr sz="11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100">
                <a:solidFill>
                  <a:schemeClr val="dk2"/>
                </a:solidFill>
                <a:latin typeface="Playfair Display"/>
                <a:ea typeface="Playfair Display"/>
                <a:cs typeface="Playfair Display"/>
                <a:sym typeface="Playfair Display"/>
              </a:rPr>
              <a:t> </a:t>
            </a:r>
            <a:r>
              <a:rPr lang="en-GB" sz="1100" u="sng">
                <a:solidFill>
                  <a:schemeClr val="dk2"/>
                </a:solidFill>
                <a:latin typeface="Playfair Display"/>
                <a:ea typeface="Playfair Display"/>
                <a:cs typeface="Playfair Display"/>
                <a:sym typeface="Playfair Display"/>
              </a:rPr>
              <a:t>190104031@aust.edu</a:t>
            </a:r>
            <a:endParaRPr sz="1100" u="sng">
              <a:solidFill>
                <a:schemeClr val="dk2"/>
              </a:solidFill>
              <a:latin typeface="Playfair Display"/>
              <a:ea typeface="Playfair Display"/>
              <a:cs typeface="Playfair Display"/>
              <a:sym typeface="Playfair Display"/>
            </a:endParaRPr>
          </a:p>
        </p:txBody>
      </p:sp>
      <p:sp>
        <p:nvSpPr>
          <p:cNvPr id="122" name="Google Shape;122;p26"/>
          <p:cNvSpPr txBox="1"/>
          <p:nvPr/>
        </p:nvSpPr>
        <p:spPr>
          <a:xfrm>
            <a:off x="2379575" y="2590175"/>
            <a:ext cx="2288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Playfair Display"/>
                <a:ea typeface="Playfair Display"/>
                <a:cs typeface="Playfair Display"/>
                <a:sym typeface="Playfair Display"/>
              </a:rPr>
              <a:t>Khandaker Iffat Jahan Tuli</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100">
                <a:solidFill>
                  <a:schemeClr val="dk2"/>
                </a:solidFill>
                <a:latin typeface="Playfair Display"/>
                <a:ea typeface="Playfair Display"/>
                <a:cs typeface="Playfair Display"/>
                <a:sym typeface="Playfair Display"/>
              </a:rPr>
              <a:t>                   ID: 190104035</a:t>
            </a:r>
            <a:endParaRPr sz="11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100">
                <a:solidFill>
                  <a:schemeClr val="dk2"/>
                </a:solidFill>
                <a:latin typeface="Playfair Display"/>
                <a:ea typeface="Playfair Display"/>
                <a:cs typeface="Playfair Display"/>
                <a:sym typeface="Playfair Display"/>
              </a:rPr>
              <a:t>              </a:t>
            </a:r>
            <a:r>
              <a:rPr lang="en-GB" sz="1100" u="sng">
                <a:solidFill>
                  <a:schemeClr val="dk2"/>
                </a:solidFill>
                <a:latin typeface="Playfair Display"/>
                <a:ea typeface="Playfair Display"/>
                <a:cs typeface="Playfair Display"/>
                <a:sym typeface="Playfair Display"/>
              </a:rPr>
              <a:t>190104035@aust.edu</a:t>
            </a:r>
            <a:endParaRPr sz="1100" u="sng">
              <a:solidFill>
                <a:schemeClr val="dk2"/>
              </a:solidFill>
              <a:latin typeface="Playfair Display"/>
              <a:ea typeface="Playfair Display"/>
              <a:cs typeface="Playfair Display"/>
              <a:sym typeface="Playfair Display"/>
            </a:endParaRPr>
          </a:p>
        </p:txBody>
      </p:sp>
      <p:sp>
        <p:nvSpPr>
          <p:cNvPr id="123" name="Google Shape;123;p26"/>
          <p:cNvSpPr txBox="1"/>
          <p:nvPr/>
        </p:nvSpPr>
        <p:spPr>
          <a:xfrm>
            <a:off x="731700" y="3379025"/>
            <a:ext cx="76806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latin typeface="Playfair Display"/>
                <a:ea typeface="Playfair Display"/>
                <a:cs typeface="Playfair Display"/>
                <a:sym typeface="Playfair Display"/>
              </a:rPr>
              <a:t>Supervised By~</a:t>
            </a:r>
            <a:endParaRPr b="1" sz="1300">
              <a:latin typeface="Playfair Display"/>
              <a:ea typeface="Playfair Display"/>
              <a:cs typeface="Playfair Display"/>
              <a:sym typeface="Playfair Display"/>
            </a:endParaRPr>
          </a:p>
          <a:p>
            <a:pPr indent="0" lvl="0" marL="0" rtl="0" algn="ctr">
              <a:spcBef>
                <a:spcPts val="0"/>
              </a:spcBef>
              <a:spcAft>
                <a:spcPts val="0"/>
              </a:spcAft>
              <a:buNone/>
            </a:pPr>
            <a:r>
              <a:rPr b="1" lang="en-GB" sz="1500">
                <a:solidFill>
                  <a:srgbClr val="134F5C"/>
                </a:solidFill>
                <a:latin typeface="Playfair Display"/>
                <a:ea typeface="Playfair Display"/>
                <a:cs typeface="Playfair Display"/>
                <a:sym typeface="Playfair Display"/>
              </a:rPr>
              <a:t>Dr. Md. Shamim Akhter</a:t>
            </a:r>
            <a:endParaRPr b="1" sz="1500">
              <a:solidFill>
                <a:srgbClr val="134F5C"/>
              </a:solidFill>
              <a:latin typeface="Playfair Display"/>
              <a:ea typeface="Playfair Display"/>
              <a:cs typeface="Playfair Display"/>
              <a:sym typeface="Playfair Display"/>
            </a:endParaRPr>
          </a:p>
          <a:p>
            <a:pPr indent="0" lvl="0" marL="0" rtl="0" algn="ctr">
              <a:spcBef>
                <a:spcPts val="0"/>
              </a:spcBef>
              <a:spcAft>
                <a:spcPts val="0"/>
              </a:spcAft>
              <a:buNone/>
            </a:pPr>
            <a:r>
              <a:rPr b="1" lang="en-GB" sz="1300">
                <a:solidFill>
                  <a:srgbClr val="134F5C"/>
                </a:solidFill>
                <a:latin typeface="Playfair Display"/>
                <a:ea typeface="Playfair Display"/>
                <a:cs typeface="Playfair Display"/>
                <a:sym typeface="Playfair Display"/>
              </a:rPr>
              <a:t>Professor</a:t>
            </a:r>
            <a:endParaRPr b="1" sz="1300">
              <a:solidFill>
                <a:srgbClr val="134F5C"/>
              </a:solidFill>
              <a:latin typeface="Playfair Display"/>
              <a:ea typeface="Playfair Display"/>
              <a:cs typeface="Playfair Display"/>
              <a:sym typeface="Playfair Display"/>
            </a:endParaRPr>
          </a:p>
          <a:p>
            <a:pPr indent="0" lvl="0" marL="0" rtl="0" algn="ctr">
              <a:spcBef>
                <a:spcPts val="0"/>
              </a:spcBef>
              <a:spcAft>
                <a:spcPts val="0"/>
              </a:spcAft>
              <a:buNone/>
            </a:pPr>
            <a:r>
              <a:rPr b="1" lang="en-GB" sz="1200" u="sng">
                <a:solidFill>
                  <a:srgbClr val="7A04C9"/>
                </a:solidFill>
                <a:latin typeface="Playfair Display"/>
                <a:ea typeface="Playfair Display"/>
                <a:cs typeface="Playfair Display"/>
                <a:sym typeface="Playfair Display"/>
                <a:hlinkClick r:id="rId7">
                  <a:extLst>
                    <a:ext uri="{A12FA001-AC4F-418D-AE19-62706E023703}">
                      <ahyp:hlinkClr val="tx"/>
                    </a:ext>
                  </a:extLst>
                </a:hlinkClick>
              </a:rPr>
              <a:t>shamimakhter@gmail.com</a:t>
            </a:r>
            <a:endParaRPr b="1" sz="1200">
              <a:solidFill>
                <a:srgbClr val="7A04C9"/>
              </a:solidFill>
              <a:latin typeface="Playfair Display"/>
              <a:ea typeface="Playfair Display"/>
              <a:cs typeface="Playfair Display"/>
              <a:sym typeface="Playfair Display"/>
            </a:endParaRPr>
          </a:p>
          <a:p>
            <a:pPr indent="0" lvl="0" marL="0" rtl="0" algn="ctr">
              <a:spcBef>
                <a:spcPts val="0"/>
              </a:spcBef>
              <a:spcAft>
                <a:spcPts val="0"/>
              </a:spcAft>
              <a:buNone/>
            </a:pPr>
            <a:r>
              <a:rPr b="1" lang="en-GB" sz="1200">
                <a:solidFill>
                  <a:srgbClr val="134F5C"/>
                </a:solidFill>
                <a:latin typeface="Playfair Display"/>
                <a:ea typeface="Playfair Display"/>
                <a:cs typeface="Playfair Display"/>
                <a:sym typeface="Playfair Display"/>
              </a:rPr>
              <a:t>Department of Computer Science and Engineering</a:t>
            </a:r>
            <a:endParaRPr b="1" sz="1200">
              <a:solidFill>
                <a:srgbClr val="134F5C"/>
              </a:solidFill>
              <a:latin typeface="Playfair Display"/>
              <a:ea typeface="Playfair Display"/>
              <a:cs typeface="Playfair Display"/>
              <a:sym typeface="Playfair Display"/>
            </a:endParaRPr>
          </a:p>
          <a:p>
            <a:pPr indent="0" lvl="0" marL="0" rtl="0" algn="ctr">
              <a:spcBef>
                <a:spcPts val="0"/>
              </a:spcBef>
              <a:spcAft>
                <a:spcPts val="0"/>
              </a:spcAft>
              <a:buNone/>
            </a:pPr>
            <a:r>
              <a:rPr b="1" lang="en-GB" sz="1200">
                <a:solidFill>
                  <a:srgbClr val="134F5C"/>
                </a:solidFill>
                <a:latin typeface="Playfair Display"/>
                <a:ea typeface="Playfair Display"/>
                <a:cs typeface="Playfair Display"/>
                <a:sym typeface="Playfair Display"/>
              </a:rPr>
              <a:t>Ahsanullah University of Science and Technology</a:t>
            </a:r>
            <a:endParaRPr b="1" sz="1200">
              <a:solidFill>
                <a:srgbClr val="134F5C"/>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a:latin typeface="Playfair Display"/>
              <a:ea typeface="Playfair Display"/>
              <a:cs typeface="Playfair Display"/>
              <a:sym typeface="Playfair Display"/>
            </a:endParaRPr>
          </a:p>
        </p:txBody>
      </p:sp>
      <p:sp>
        <p:nvSpPr>
          <p:cNvPr id="124" name="Google Shape;124;p26"/>
          <p:cNvSpPr txBox="1"/>
          <p:nvPr/>
        </p:nvSpPr>
        <p:spPr>
          <a:xfrm>
            <a:off x="4897200" y="2602050"/>
            <a:ext cx="1759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Md. Abid Rahman</a:t>
            </a:r>
            <a:endParaRPr>
              <a:latin typeface="Playfair Display"/>
              <a:ea typeface="Playfair Display"/>
              <a:cs typeface="Playfair Display"/>
              <a:sym typeface="Playfair Display"/>
            </a:endParaRPr>
          </a:p>
          <a:p>
            <a:pPr indent="0" lvl="0" marL="0" rtl="0" algn="ctr">
              <a:spcBef>
                <a:spcPts val="0"/>
              </a:spcBef>
              <a:spcAft>
                <a:spcPts val="0"/>
              </a:spcAft>
              <a:buNone/>
            </a:pPr>
            <a:r>
              <a:rPr lang="en-GB" sz="1100">
                <a:latin typeface="Playfair Display"/>
                <a:ea typeface="Playfair Display"/>
                <a:cs typeface="Playfair Display"/>
                <a:sym typeface="Playfair Display"/>
              </a:rPr>
              <a:t>ID: 190104141</a:t>
            </a:r>
            <a:endParaRPr sz="1100">
              <a:latin typeface="Playfair Display"/>
              <a:ea typeface="Playfair Display"/>
              <a:cs typeface="Playfair Display"/>
              <a:sym typeface="Playfair Display"/>
            </a:endParaRPr>
          </a:p>
          <a:p>
            <a:pPr indent="0" lvl="0" marL="0" rtl="0" algn="ctr">
              <a:spcBef>
                <a:spcPts val="0"/>
              </a:spcBef>
              <a:spcAft>
                <a:spcPts val="0"/>
              </a:spcAft>
              <a:buNone/>
            </a:pPr>
            <a:r>
              <a:rPr lang="en-GB" sz="1100" u="sng">
                <a:latin typeface="Playfair Display"/>
                <a:ea typeface="Playfair Display"/>
                <a:cs typeface="Playfair Display"/>
                <a:sym typeface="Playfair Display"/>
              </a:rPr>
              <a:t>190104141@aust.edu</a:t>
            </a:r>
            <a:endParaRPr sz="1100" u="sng">
              <a:latin typeface="Playfair Display"/>
              <a:ea typeface="Playfair Display"/>
              <a:cs typeface="Playfair Display"/>
              <a:sym typeface="Playfair Display"/>
            </a:endParaRPr>
          </a:p>
        </p:txBody>
      </p:sp>
      <p:sp>
        <p:nvSpPr>
          <p:cNvPr id="125" name="Google Shape;125;p26"/>
          <p:cNvSpPr txBox="1"/>
          <p:nvPr/>
        </p:nvSpPr>
        <p:spPr>
          <a:xfrm>
            <a:off x="6925625" y="2602050"/>
            <a:ext cx="1759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Fahim Al Rashid</a:t>
            </a:r>
            <a:endParaRPr>
              <a:latin typeface="Playfair Display"/>
              <a:ea typeface="Playfair Display"/>
              <a:cs typeface="Playfair Display"/>
              <a:sym typeface="Playfair Display"/>
            </a:endParaRPr>
          </a:p>
          <a:p>
            <a:pPr indent="0" lvl="0" marL="0" rtl="0" algn="ctr">
              <a:spcBef>
                <a:spcPts val="0"/>
              </a:spcBef>
              <a:spcAft>
                <a:spcPts val="0"/>
              </a:spcAft>
              <a:buNone/>
            </a:pPr>
            <a:r>
              <a:rPr lang="en-GB" sz="1100">
                <a:latin typeface="Playfair Display"/>
                <a:ea typeface="Playfair Display"/>
                <a:cs typeface="Playfair Display"/>
                <a:sym typeface="Playfair Display"/>
              </a:rPr>
              <a:t>ID: 190104080</a:t>
            </a:r>
            <a:endParaRPr sz="1100">
              <a:latin typeface="Playfair Display"/>
              <a:ea typeface="Playfair Display"/>
              <a:cs typeface="Playfair Display"/>
              <a:sym typeface="Playfair Display"/>
            </a:endParaRPr>
          </a:p>
          <a:p>
            <a:pPr indent="0" lvl="0" marL="0" rtl="0" algn="ctr">
              <a:spcBef>
                <a:spcPts val="0"/>
              </a:spcBef>
              <a:spcAft>
                <a:spcPts val="0"/>
              </a:spcAft>
              <a:buNone/>
            </a:pPr>
            <a:r>
              <a:rPr lang="en-GB" sz="1100" u="sng">
                <a:latin typeface="Playfair Display"/>
                <a:ea typeface="Playfair Display"/>
                <a:cs typeface="Playfair Display"/>
                <a:sym typeface="Playfair Display"/>
              </a:rPr>
              <a:t>190104080@aust.edu</a:t>
            </a:r>
            <a:endParaRPr sz="1100" u="sng">
              <a:latin typeface="Playfair Display"/>
              <a:ea typeface="Playfair Display"/>
              <a:cs typeface="Playfair Display"/>
              <a:sym typeface="Playfair Display"/>
            </a:endParaRPr>
          </a:p>
        </p:txBody>
      </p:sp>
      <p:sp>
        <p:nvSpPr>
          <p:cNvPr id="126" name="Google Shape;126;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299" name="Shape 299"/>
        <p:cNvGrpSpPr/>
        <p:nvPr/>
      </p:nvGrpSpPr>
      <p:grpSpPr>
        <a:xfrm>
          <a:off x="0" y="0"/>
          <a:ext cx="0" cy="0"/>
          <a:chOff x="0" y="0"/>
          <a:chExt cx="0" cy="0"/>
        </a:xfrm>
      </p:grpSpPr>
      <p:sp>
        <p:nvSpPr>
          <p:cNvPr id="300" name="Google Shape;300;p44"/>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01" name="Google Shape;301;p44"/>
          <p:cNvSpPr txBox="1"/>
          <p:nvPr>
            <p:ph idx="1" type="body"/>
          </p:nvPr>
        </p:nvSpPr>
        <p:spPr>
          <a:xfrm>
            <a:off x="281575" y="1173825"/>
            <a:ext cx="8862300" cy="42468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rPr b="1" lang="en-GB" sz="2335" u="sng"/>
              <a:t>Feature extraction/output feature map:</a:t>
            </a:r>
            <a:endParaRPr b="1" sz="2335" u="sng"/>
          </a:p>
          <a:p>
            <a:pPr indent="0" lvl="0" marL="0" rtl="0" algn="l">
              <a:spcBef>
                <a:spcPts val="1200"/>
              </a:spcBef>
              <a:spcAft>
                <a:spcPts val="0"/>
              </a:spcAft>
              <a:buNone/>
            </a:pPr>
            <a:r>
              <a:rPr b="1" lang="en-GB" sz="2123" u="sng"/>
              <a:t>DenseNet:</a:t>
            </a:r>
            <a:endParaRPr b="1" sz="2123" u="sng"/>
          </a:p>
          <a:p>
            <a:pPr indent="-349348" lvl="0" marL="457200" rtl="0" algn="l">
              <a:spcBef>
                <a:spcPts val="1200"/>
              </a:spcBef>
              <a:spcAft>
                <a:spcPts val="0"/>
              </a:spcAft>
              <a:buSzPct val="100000"/>
              <a:buAutoNum type="arabicPeriod"/>
            </a:pPr>
            <a:r>
              <a:rPr lang="en-GB" sz="2237"/>
              <a:t>CSPDarknet53 uses Dense block and CSP block.</a:t>
            </a:r>
            <a:endParaRPr sz="2237"/>
          </a:p>
          <a:p>
            <a:pPr indent="-345165" lvl="0" marL="457200" rtl="0" algn="l">
              <a:spcBef>
                <a:spcPts val="0"/>
              </a:spcBef>
              <a:spcAft>
                <a:spcPts val="0"/>
              </a:spcAft>
              <a:buSzPct val="100000"/>
              <a:buAutoNum type="arabicPeriod"/>
            </a:pPr>
            <a:r>
              <a:rPr lang="en-GB" sz="2159"/>
              <a:t>Every layer in DenseNet is connected to all the other layers.  </a:t>
            </a:r>
            <a:endParaRPr sz="2159"/>
          </a:p>
          <a:p>
            <a:pPr indent="-345165" lvl="0" marL="457200" rtl="0" algn="l">
              <a:spcBef>
                <a:spcPts val="0"/>
              </a:spcBef>
              <a:spcAft>
                <a:spcPts val="0"/>
              </a:spcAft>
              <a:buSzPct val="100000"/>
              <a:buAutoNum type="arabicPeriod"/>
            </a:pPr>
            <a:r>
              <a:rPr lang="en-GB" sz="2159"/>
              <a:t>DenseNet is the combination of all these Dense blocks.</a:t>
            </a:r>
            <a:endParaRPr sz="2159"/>
          </a:p>
          <a:p>
            <a:pPr indent="-345165" lvl="0" marL="457200" rtl="0" algn="l">
              <a:spcBef>
                <a:spcPts val="0"/>
              </a:spcBef>
              <a:spcAft>
                <a:spcPts val="0"/>
              </a:spcAft>
              <a:buSzPct val="100000"/>
              <a:buAutoNum type="arabicPeriod"/>
            </a:pPr>
            <a:r>
              <a:rPr lang="en-GB" sz="2159"/>
              <a:t>Transition layer in between two dense block. </a:t>
            </a:r>
            <a:endParaRPr sz="2159"/>
          </a:p>
          <a:p>
            <a:pPr indent="-345165" lvl="0" marL="457200" rtl="0" algn="l">
              <a:spcBef>
                <a:spcPts val="0"/>
              </a:spcBef>
              <a:spcAft>
                <a:spcPts val="0"/>
              </a:spcAft>
              <a:buSzPct val="100000"/>
              <a:buAutoNum type="arabicPeriod"/>
            </a:pPr>
            <a:r>
              <a:rPr lang="en-GB" sz="2159"/>
              <a:t>Transition layer is used for scaling down the spatial features.</a:t>
            </a:r>
            <a:r>
              <a:rPr lang="en-GB" sz="1400"/>
              <a:t> </a:t>
            </a:r>
            <a:endParaRPr sz="1400"/>
          </a:p>
          <a:p>
            <a:pPr indent="0" lvl="0" marL="457200" rtl="0" algn="l">
              <a:spcBef>
                <a:spcPts val="1200"/>
              </a:spcBef>
              <a:spcAft>
                <a:spcPts val="0"/>
              </a:spcAft>
              <a:buNone/>
            </a:pPr>
            <a:r>
              <a:t/>
            </a:r>
            <a:endParaRPr b="1" sz="1400"/>
          </a:p>
          <a:p>
            <a:pPr indent="0" lvl="0" marL="0" rtl="0" algn="l">
              <a:spcBef>
                <a:spcPts val="1200"/>
              </a:spcBef>
              <a:spcAft>
                <a:spcPts val="0"/>
              </a:spcAft>
              <a:buClr>
                <a:schemeClr val="dk2"/>
              </a:buClr>
              <a:buSzPct val="91666"/>
              <a:buFont typeface="Arial"/>
              <a:buNone/>
            </a:pPr>
            <a:r>
              <a:t/>
            </a:r>
            <a:endParaRPr b="1" sz="1200" u="sng"/>
          </a:p>
          <a:p>
            <a:pPr indent="0" lvl="0" marL="0" rtl="0" algn="l">
              <a:spcBef>
                <a:spcPts val="0"/>
              </a:spcBef>
              <a:spcAft>
                <a:spcPts val="1200"/>
              </a:spcAft>
              <a:buNone/>
            </a:pPr>
            <a:r>
              <a:t/>
            </a:r>
            <a:endParaRPr/>
          </a:p>
        </p:txBody>
      </p:sp>
      <p:sp>
        <p:nvSpPr>
          <p:cNvPr id="302" name="Google Shape;302;p44"/>
          <p:cNvSpPr/>
          <p:nvPr/>
        </p:nvSpPr>
        <p:spPr>
          <a:xfrm>
            <a:off x="311700" y="1173825"/>
            <a:ext cx="3269400" cy="740700"/>
          </a:xfrm>
          <a:prstGeom prst="flowChartAlternateProcess">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3400"/>
              <a:t>   </a:t>
            </a:r>
            <a:r>
              <a:rPr b="1" lang="en-GB" sz="3400">
                <a:latin typeface="Playfair Display"/>
                <a:ea typeface="Playfair Display"/>
                <a:cs typeface="Playfair Display"/>
                <a:sym typeface="Playfair Display"/>
              </a:rPr>
              <a:t>Backbone</a:t>
            </a:r>
            <a:endParaRPr b="1" sz="3400">
              <a:latin typeface="Playfair Display"/>
              <a:ea typeface="Playfair Display"/>
              <a:cs typeface="Playfair Display"/>
              <a:sym typeface="Playfair Display"/>
            </a:endParaRPr>
          </a:p>
        </p:txBody>
      </p:sp>
      <p:sp>
        <p:nvSpPr>
          <p:cNvPr id="303" name="Google Shape;303;p4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07" name="Shape 307"/>
        <p:cNvGrpSpPr/>
        <p:nvPr/>
      </p:nvGrpSpPr>
      <p:grpSpPr>
        <a:xfrm>
          <a:off x="0" y="0"/>
          <a:ext cx="0" cy="0"/>
          <a:chOff x="0" y="0"/>
          <a:chExt cx="0" cy="0"/>
        </a:xfrm>
      </p:grpSpPr>
      <p:sp>
        <p:nvSpPr>
          <p:cNvPr id="308" name="Google Shape;308;p45"/>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09" name="Google Shape;309;p45"/>
          <p:cNvSpPr txBox="1"/>
          <p:nvPr>
            <p:ph idx="1" type="body"/>
          </p:nvPr>
        </p:nvSpPr>
        <p:spPr>
          <a:xfrm>
            <a:off x="281575" y="1173825"/>
            <a:ext cx="8862300" cy="42468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GB" sz="2077" u="sng"/>
              <a:t>Feature extraction/output feature map:</a:t>
            </a:r>
            <a:endParaRPr b="1" sz="2077" u="sng"/>
          </a:p>
          <a:p>
            <a:pPr indent="0" lvl="0" marL="0" rtl="0" algn="l">
              <a:spcBef>
                <a:spcPts val="1200"/>
              </a:spcBef>
              <a:spcAft>
                <a:spcPts val="0"/>
              </a:spcAft>
              <a:buNone/>
            </a:pPr>
            <a:r>
              <a:rPr b="1" lang="en-GB" sz="1824" u="sng"/>
              <a:t>DenseNet:</a:t>
            </a:r>
            <a:endParaRPr b="1" sz="1824" u="sng"/>
          </a:p>
          <a:p>
            <a:pPr indent="0" lvl="0" marL="0" rtl="0" algn="l">
              <a:spcBef>
                <a:spcPts val="1200"/>
              </a:spcBef>
              <a:spcAft>
                <a:spcPts val="0"/>
              </a:spcAft>
              <a:buNone/>
            </a:pPr>
            <a:r>
              <a:t/>
            </a:r>
            <a:endParaRPr b="1" sz="14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rPr lang="en-GB" sz="1500">
                <a:latin typeface="Arial"/>
                <a:ea typeface="Arial"/>
                <a:cs typeface="Arial"/>
                <a:sym typeface="Arial"/>
              </a:rPr>
              <a:t>   </a:t>
            </a:r>
            <a:r>
              <a:rPr lang="en-GB" sz="1500"/>
              <a:t> Fig: Dense Block                                                        Fig: DenseNet</a:t>
            </a:r>
            <a:endParaRPr sz="1500"/>
          </a:p>
          <a:p>
            <a:pPr indent="0" lvl="0" marL="0" rtl="0" algn="l">
              <a:lnSpc>
                <a:spcPct val="100000"/>
              </a:lnSpc>
              <a:spcBef>
                <a:spcPts val="0"/>
              </a:spcBef>
              <a:spcAft>
                <a:spcPts val="0"/>
              </a:spcAft>
              <a:buClr>
                <a:schemeClr val="dk2"/>
              </a:buClr>
              <a:buSzPts val="1100"/>
              <a:buFont typeface="Arial"/>
              <a:buNone/>
            </a:pPr>
            <a:r>
              <a:t/>
            </a:r>
            <a:endParaRPr sz="1500">
              <a:latin typeface="Arial"/>
              <a:ea typeface="Arial"/>
              <a:cs typeface="Arial"/>
              <a:sym typeface="Arial"/>
            </a:endParaRPr>
          </a:p>
          <a:p>
            <a:pPr indent="0" lvl="0" marL="0" rtl="0" algn="l">
              <a:spcBef>
                <a:spcPts val="0"/>
              </a:spcBef>
              <a:spcAft>
                <a:spcPts val="1200"/>
              </a:spcAft>
              <a:buNone/>
            </a:pPr>
            <a:r>
              <a:t/>
            </a:r>
            <a:endParaRPr/>
          </a:p>
        </p:txBody>
      </p:sp>
      <p:pic>
        <p:nvPicPr>
          <p:cNvPr id="310" name="Google Shape;310;p45"/>
          <p:cNvPicPr preferRelativeResize="0"/>
          <p:nvPr/>
        </p:nvPicPr>
        <p:blipFill>
          <a:blip r:embed="rId3">
            <a:alphaModFix/>
          </a:blip>
          <a:stretch>
            <a:fillRect/>
          </a:stretch>
        </p:blipFill>
        <p:spPr>
          <a:xfrm>
            <a:off x="422300" y="2258225"/>
            <a:ext cx="3759025" cy="2077975"/>
          </a:xfrm>
          <a:prstGeom prst="rect">
            <a:avLst/>
          </a:prstGeom>
          <a:noFill/>
          <a:ln>
            <a:noFill/>
          </a:ln>
        </p:spPr>
      </p:pic>
      <p:pic>
        <p:nvPicPr>
          <p:cNvPr id="311" name="Google Shape;311;p45"/>
          <p:cNvPicPr preferRelativeResize="0"/>
          <p:nvPr/>
        </p:nvPicPr>
        <p:blipFill>
          <a:blip r:embed="rId4">
            <a:alphaModFix/>
          </a:blip>
          <a:stretch>
            <a:fillRect/>
          </a:stretch>
        </p:blipFill>
        <p:spPr>
          <a:xfrm>
            <a:off x="4428000" y="2282800"/>
            <a:ext cx="4586450" cy="2028825"/>
          </a:xfrm>
          <a:prstGeom prst="rect">
            <a:avLst/>
          </a:prstGeom>
          <a:noFill/>
          <a:ln>
            <a:noFill/>
          </a:ln>
        </p:spPr>
      </p:pic>
      <p:sp>
        <p:nvSpPr>
          <p:cNvPr id="312" name="Google Shape;312;p4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16" name="Shape 316"/>
        <p:cNvGrpSpPr/>
        <p:nvPr/>
      </p:nvGrpSpPr>
      <p:grpSpPr>
        <a:xfrm>
          <a:off x="0" y="0"/>
          <a:ext cx="0" cy="0"/>
          <a:chOff x="0" y="0"/>
          <a:chExt cx="0" cy="0"/>
        </a:xfrm>
      </p:grpSpPr>
      <p:sp>
        <p:nvSpPr>
          <p:cNvPr id="317" name="Google Shape;317;p46"/>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18" name="Google Shape;318;p46"/>
          <p:cNvSpPr txBox="1"/>
          <p:nvPr>
            <p:ph idx="1" type="body"/>
          </p:nvPr>
        </p:nvSpPr>
        <p:spPr>
          <a:xfrm>
            <a:off x="254850" y="986800"/>
            <a:ext cx="8862300" cy="4246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700">
                <a:latin typeface="Times New Roman"/>
                <a:ea typeface="Times New Roman"/>
                <a:cs typeface="Times New Roman"/>
                <a:sym typeface="Times New Roman"/>
              </a:rPr>
              <a:t>   </a:t>
            </a:r>
            <a:r>
              <a:rPr b="1" lang="en-GB" sz="1700" u="sng"/>
              <a:t>Cross Stage Partial Network:</a:t>
            </a:r>
            <a:endParaRPr b="1" sz="1700" u="sng"/>
          </a:p>
          <a:p>
            <a:pPr indent="-336550" lvl="0" marL="457200" rtl="0" algn="l">
              <a:spcBef>
                <a:spcPts val="1200"/>
              </a:spcBef>
              <a:spcAft>
                <a:spcPts val="0"/>
              </a:spcAft>
              <a:buSzPts val="1700"/>
              <a:buAutoNum type="arabicPeriod"/>
            </a:pPr>
            <a:r>
              <a:rPr lang="en-GB" sz="1700"/>
              <a:t>Half of the input is passed through the Dense Block and other half is directly passed to output for concatenation.</a:t>
            </a:r>
            <a:endParaRPr sz="1700"/>
          </a:p>
          <a:p>
            <a:pPr indent="-336550" lvl="0" marL="457200" rtl="0" algn="l">
              <a:spcBef>
                <a:spcPts val="0"/>
              </a:spcBef>
              <a:spcAft>
                <a:spcPts val="0"/>
              </a:spcAft>
              <a:buSzPts val="1700"/>
              <a:buAutoNum type="arabicPeriod"/>
            </a:pPr>
            <a:r>
              <a:rPr lang="en-GB" sz="1700"/>
              <a:t>Extract rich feature from images.</a:t>
            </a:r>
            <a:endParaRPr sz="1700"/>
          </a:p>
          <a:p>
            <a:pPr indent="0" lvl="0" marL="0" rtl="0" algn="l">
              <a:spcBef>
                <a:spcPts val="1200"/>
              </a:spcBef>
              <a:spcAft>
                <a:spcPts val="0"/>
              </a:spcAft>
              <a:buClr>
                <a:schemeClr val="dk2"/>
              </a:buClr>
              <a:buSzPts val="1100"/>
              <a:buFont typeface="Arial"/>
              <a:buNone/>
            </a:pPr>
            <a:r>
              <a:rPr b="1" lang="en-GB">
                <a:latin typeface="Arial"/>
                <a:ea typeface="Arial"/>
                <a:cs typeface="Arial"/>
                <a:sym typeface="Arial"/>
              </a:rPr>
              <a:t> </a:t>
            </a:r>
            <a:endParaRPr b="1">
              <a:latin typeface="Arial"/>
              <a:ea typeface="Arial"/>
              <a:cs typeface="Arial"/>
              <a:sym typeface="Arial"/>
            </a:endParaRPr>
          </a:p>
          <a:p>
            <a:pPr indent="0" lvl="0" marL="0" rtl="0" algn="l">
              <a:spcBef>
                <a:spcPts val="1200"/>
              </a:spcBef>
              <a:spcAft>
                <a:spcPts val="0"/>
              </a:spcAft>
              <a:buNone/>
            </a:pPr>
            <a:r>
              <a:t/>
            </a:r>
            <a:endParaRPr sz="1477">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pic>
        <p:nvPicPr>
          <p:cNvPr id="319" name="Google Shape;319;p46"/>
          <p:cNvPicPr preferRelativeResize="0"/>
          <p:nvPr/>
        </p:nvPicPr>
        <p:blipFill>
          <a:blip r:embed="rId3">
            <a:alphaModFix/>
          </a:blip>
          <a:stretch>
            <a:fillRect/>
          </a:stretch>
        </p:blipFill>
        <p:spPr>
          <a:xfrm>
            <a:off x="880147" y="2740468"/>
            <a:ext cx="2981327" cy="1766875"/>
          </a:xfrm>
          <a:prstGeom prst="rect">
            <a:avLst/>
          </a:prstGeom>
          <a:noFill/>
          <a:ln>
            <a:noFill/>
          </a:ln>
        </p:spPr>
      </p:pic>
      <p:pic>
        <p:nvPicPr>
          <p:cNvPr id="320" name="Google Shape;320;p46"/>
          <p:cNvPicPr preferRelativeResize="0"/>
          <p:nvPr/>
        </p:nvPicPr>
        <p:blipFill>
          <a:blip r:embed="rId4">
            <a:alphaModFix/>
          </a:blip>
          <a:stretch>
            <a:fillRect/>
          </a:stretch>
        </p:blipFill>
        <p:spPr>
          <a:xfrm>
            <a:off x="4237169" y="2895550"/>
            <a:ext cx="4450575" cy="1456725"/>
          </a:xfrm>
          <a:prstGeom prst="rect">
            <a:avLst/>
          </a:prstGeom>
          <a:noFill/>
          <a:ln>
            <a:noFill/>
          </a:ln>
        </p:spPr>
      </p:pic>
      <p:sp>
        <p:nvSpPr>
          <p:cNvPr id="321" name="Google Shape;321;p4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25" name="Shape 325"/>
        <p:cNvGrpSpPr/>
        <p:nvPr/>
      </p:nvGrpSpPr>
      <p:grpSpPr>
        <a:xfrm>
          <a:off x="0" y="0"/>
          <a:ext cx="0" cy="0"/>
          <a:chOff x="0" y="0"/>
          <a:chExt cx="0" cy="0"/>
        </a:xfrm>
      </p:grpSpPr>
      <p:sp>
        <p:nvSpPr>
          <p:cNvPr id="326" name="Google Shape;326;p47"/>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27" name="Google Shape;327;p47"/>
          <p:cNvSpPr txBox="1"/>
          <p:nvPr>
            <p:ph idx="1" type="body"/>
          </p:nvPr>
        </p:nvSpPr>
        <p:spPr>
          <a:xfrm>
            <a:off x="281575" y="1173825"/>
            <a:ext cx="8862300" cy="42468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rPr b="1" lang="en-GB" sz="2077" u="sng"/>
              <a:t>Feature Aggregation:</a:t>
            </a:r>
            <a:endParaRPr b="1" sz="1524" u="sng"/>
          </a:p>
          <a:p>
            <a:pPr indent="-323850" lvl="0" marL="457200" rtl="0" algn="l">
              <a:spcBef>
                <a:spcPts val="1200"/>
              </a:spcBef>
              <a:spcAft>
                <a:spcPts val="0"/>
              </a:spcAft>
              <a:buSzPts val="1500"/>
              <a:buAutoNum type="arabicPeriod"/>
            </a:pPr>
            <a:r>
              <a:rPr lang="en-GB" sz="1500"/>
              <a:t>Neck is used to collect and aggregate information from different levels of feature maps.</a:t>
            </a:r>
            <a:endParaRPr sz="1500"/>
          </a:p>
          <a:p>
            <a:pPr indent="-323850" lvl="0" marL="457200" rtl="0" algn="l">
              <a:spcBef>
                <a:spcPts val="0"/>
              </a:spcBef>
              <a:spcAft>
                <a:spcPts val="0"/>
              </a:spcAft>
              <a:buSzPts val="1500"/>
              <a:buAutoNum type="arabicPeriod"/>
            </a:pPr>
            <a:r>
              <a:rPr lang="en-GB" sz="1500"/>
              <a:t>It combines different set of features to provide better features for detection.</a:t>
            </a:r>
            <a:endParaRPr sz="1500"/>
          </a:p>
          <a:p>
            <a:pPr indent="-323850" lvl="0" marL="457200" rtl="0" algn="l">
              <a:spcBef>
                <a:spcPts val="0"/>
              </a:spcBef>
              <a:spcAft>
                <a:spcPts val="0"/>
              </a:spcAft>
              <a:buSzPts val="1500"/>
              <a:buAutoNum type="arabicPeriod"/>
            </a:pPr>
            <a:r>
              <a:rPr lang="en-GB" sz="1500"/>
              <a:t>These new set of features are totally different from backbone’s feature output.</a:t>
            </a:r>
            <a:endParaRPr sz="1500"/>
          </a:p>
          <a:p>
            <a:pPr indent="0" lvl="0" marL="0" rtl="0" algn="l">
              <a:spcBef>
                <a:spcPts val="1200"/>
              </a:spcBef>
              <a:spcAft>
                <a:spcPts val="0"/>
              </a:spcAft>
              <a:buNone/>
            </a:pPr>
            <a:r>
              <a:rPr b="1" lang="en-GB" sz="1600" u="sng"/>
              <a:t>Feature Pyramid Network:</a:t>
            </a:r>
            <a:endParaRPr b="1" sz="1600" u="sng"/>
          </a:p>
          <a:p>
            <a:pPr indent="0" lvl="0" marL="0" rtl="0" algn="l">
              <a:spcBef>
                <a:spcPts val="1200"/>
              </a:spcBef>
              <a:spcAft>
                <a:spcPts val="0"/>
              </a:spcAft>
              <a:buNone/>
            </a:pPr>
            <a:r>
              <a:rPr lang="en-GB" sz="1500"/>
              <a:t>  </a:t>
            </a:r>
            <a:r>
              <a:rPr lang="en-GB" sz="1400"/>
              <a:t>1.</a:t>
            </a:r>
            <a:r>
              <a:rPr lang="en-GB" sz="1500"/>
              <a:t>FPN is </a:t>
            </a:r>
            <a:r>
              <a:rPr lang="en-GB" sz="1500"/>
              <a:t>used</a:t>
            </a:r>
            <a:r>
              <a:rPr lang="en-GB" sz="1500"/>
              <a:t> to combine high and low level feature maps for preventing information loss.</a:t>
            </a:r>
            <a:endParaRPr sz="1500"/>
          </a:p>
          <a:p>
            <a:pPr indent="0" lvl="0" marL="0" rtl="0" algn="l">
              <a:spcBef>
                <a:spcPts val="1200"/>
              </a:spcBef>
              <a:spcAft>
                <a:spcPts val="0"/>
              </a:spcAft>
              <a:buNone/>
            </a:pPr>
            <a:r>
              <a:rPr lang="en-GB" sz="1500"/>
              <a:t>  2.It upscales next level feature maps  and connects them through lateral connection.</a:t>
            </a:r>
            <a:endParaRPr sz="1500"/>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sp>
        <p:nvSpPr>
          <p:cNvPr id="328" name="Google Shape;328;p47"/>
          <p:cNvSpPr/>
          <p:nvPr/>
        </p:nvSpPr>
        <p:spPr>
          <a:xfrm>
            <a:off x="311700" y="1173825"/>
            <a:ext cx="3269400" cy="740700"/>
          </a:xfrm>
          <a:prstGeom prst="flowChartAlternateProcess">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3400">
                <a:latin typeface="Playfair Display"/>
                <a:ea typeface="Playfair Display"/>
                <a:cs typeface="Playfair Display"/>
                <a:sym typeface="Playfair Display"/>
              </a:rPr>
              <a:t>Neck</a:t>
            </a:r>
            <a:r>
              <a:rPr b="1" lang="en-GB" sz="3400">
                <a:latin typeface="Playfair Display"/>
                <a:ea typeface="Playfair Display"/>
                <a:cs typeface="Playfair Display"/>
                <a:sym typeface="Playfair Display"/>
              </a:rPr>
              <a:t> </a:t>
            </a:r>
            <a:r>
              <a:rPr b="1" lang="en-GB" sz="3400"/>
              <a:t> </a:t>
            </a:r>
            <a:endParaRPr b="1" sz="3400"/>
          </a:p>
        </p:txBody>
      </p:sp>
      <p:sp>
        <p:nvSpPr>
          <p:cNvPr id="329" name="Google Shape;329;p4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33" name="Shape 333"/>
        <p:cNvGrpSpPr/>
        <p:nvPr/>
      </p:nvGrpSpPr>
      <p:grpSpPr>
        <a:xfrm>
          <a:off x="0" y="0"/>
          <a:ext cx="0" cy="0"/>
          <a:chOff x="0" y="0"/>
          <a:chExt cx="0" cy="0"/>
        </a:xfrm>
      </p:grpSpPr>
      <p:sp>
        <p:nvSpPr>
          <p:cNvPr id="334" name="Google Shape;334;p48"/>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35" name="Google Shape;335;p48"/>
          <p:cNvSpPr txBox="1"/>
          <p:nvPr>
            <p:ph idx="1" type="body"/>
          </p:nvPr>
        </p:nvSpPr>
        <p:spPr>
          <a:xfrm>
            <a:off x="281575" y="1173825"/>
            <a:ext cx="8862300" cy="42468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                                                                                                                              </a:t>
            </a:r>
            <a:r>
              <a:rPr lang="en-GB" sz="5900">
                <a:latin typeface="Arial"/>
                <a:ea typeface="Arial"/>
                <a:cs typeface="Arial"/>
                <a:sym typeface="Arial"/>
              </a:rPr>
              <a:t>                      </a:t>
            </a:r>
            <a:r>
              <a:rPr lang="en-GB" sz="5900"/>
              <a:t> Fig: Diagram of FPN</a:t>
            </a:r>
            <a:endParaRPr sz="10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36" name="Google Shape;336;p48"/>
          <p:cNvPicPr preferRelativeResize="0"/>
          <p:nvPr/>
        </p:nvPicPr>
        <p:blipFill>
          <a:blip r:embed="rId3">
            <a:alphaModFix/>
          </a:blip>
          <a:stretch>
            <a:fillRect/>
          </a:stretch>
        </p:blipFill>
        <p:spPr>
          <a:xfrm>
            <a:off x="1653775" y="1209900"/>
            <a:ext cx="5836451" cy="3302400"/>
          </a:xfrm>
          <a:prstGeom prst="rect">
            <a:avLst/>
          </a:prstGeom>
          <a:noFill/>
          <a:ln>
            <a:noFill/>
          </a:ln>
        </p:spPr>
      </p:pic>
      <p:sp>
        <p:nvSpPr>
          <p:cNvPr id="337" name="Google Shape;337;p4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41" name="Shape 341"/>
        <p:cNvGrpSpPr/>
        <p:nvPr/>
      </p:nvGrpSpPr>
      <p:grpSpPr>
        <a:xfrm>
          <a:off x="0" y="0"/>
          <a:ext cx="0" cy="0"/>
          <a:chOff x="0" y="0"/>
          <a:chExt cx="0" cy="0"/>
        </a:xfrm>
      </p:grpSpPr>
      <p:sp>
        <p:nvSpPr>
          <p:cNvPr id="342" name="Google Shape;342;p49"/>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43" name="Google Shape;343;p49"/>
          <p:cNvSpPr txBox="1"/>
          <p:nvPr>
            <p:ph idx="1" type="body"/>
          </p:nvPr>
        </p:nvSpPr>
        <p:spPr>
          <a:xfrm>
            <a:off x="176575" y="1080925"/>
            <a:ext cx="8862300" cy="42468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b="1" lang="en-GB" sz="2177" u="sng"/>
              <a:t>Path</a:t>
            </a:r>
            <a:r>
              <a:rPr b="1" lang="en-GB" sz="2177" u="sng"/>
              <a:t> Aggregation Network(PANet):</a:t>
            </a:r>
            <a:endParaRPr b="1" sz="1624" u="sng"/>
          </a:p>
          <a:p>
            <a:pPr indent="-349250" lvl="0" marL="457200" rtl="0" algn="l">
              <a:spcBef>
                <a:spcPts val="1200"/>
              </a:spcBef>
              <a:spcAft>
                <a:spcPts val="0"/>
              </a:spcAft>
              <a:buSzPts val="1900"/>
              <a:buAutoNum type="arabicPeriod"/>
            </a:pPr>
            <a:r>
              <a:rPr lang="en-GB" sz="1900"/>
              <a:t>PANet is an extension of FPN.</a:t>
            </a:r>
            <a:endParaRPr sz="1900"/>
          </a:p>
          <a:p>
            <a:pPr indent="-349250" lvl="0" marL="457200" rtl="0" algn="l">
              <a:spcBef>
                <a:spcPts val="0"/>
              </a:spcBef>
              <a:spcAft>
                <a:spcPts val="0"/>
              </a:spcAft>
              <a:buSzPts val="1900"/>
              <a:buAutoNum type="arabicPeriod"/>
            </a:pPr>
            <a:r>
              <a:rPr lang="en-GB" sz="1900"/>
              <a:t>It creates a bottom up approach for feature mapping from different levels </a:t>
            </a:r>
            <a:endParaRPr sz="1900"/>
          </a:p>
          <a:p>
            <a:pPr indent="-349250" lvl="0" marL="457200" rtl="0" algn="l">
              <a:spcBef>
                <a:spcPts val="0"/>
              </a:spcBef>
              <a:spcAft>
                <a:spcPts val="0"/>
              </a:spcAft>
              <a:buSzPts val="1900"/>
              <a:buAutoNum type="arabicPeriod"/>
            </a:pPr>
            <a:r>
              <a:rPr lang="en-GB" sz="1900"/>
              <a:t>It adds an extra branch.</a:t>
            </a:r>
            <a:endParaRPr sz="1900"/>
          </a:p>
          <a:p>
            <a:pPr indent="-349250" lvl="0" marL="457200" rtl="0" algn="l">
              <a:spcBef>
                <a:spcPts val="0"/>
              </a:spcBef>
              <a:spcAft>
                <a:spcPts val="0"/>
              </a:spcAft>
              <a:buSzPts val="1900"/>
              <a:buAutoNum type="arabicPeriod"/>
            </a:pPr>
            <a:r>
              <a:rPr lang="en-GB" sz="1900"/>
              <a:t>The information path is shortened. </a:t>
            </a:r>
            <a:endParaRPr sz="1900"/>
          </a:p>
          <a:p>
            <a:pPr indent="-349250" lvl="0" marL="457200" rtl="0" algn="l">
              <a:spcBef>
                <a:spcPts val="0"/>
              </a:spcBef>
              <a:spcAft>
                <a:spcPts val="0"/>
              </a:spcAft>
              <a:buSzPts val="1900"/>
              <a:buAutoNum type="arabicPeriod"/>
            </a:pPr>
            <a:r>
              <a:rPr lang="en-GB" sz="1900"/>
              <a:t>PANet consists of FPN, Adaptive feature pooling and flattening layers.</a:t>
            </a:r>
            <a:endParaRPr sz="1900"/>
          </a:p>
          <a:p>
            <a:pPr indent="0" lvl="0" marL="0" rtl="0" algn="l">
              <a:spcBef>
                <a:spcPts val="1200"/>
              </a:spcBef>
              <a:spcAft>
                <a:spcPts val="0"/>
              </a:spcAft>
              <a:buClr>
                <a:schemeClr val="dk2"/>
              </a:buClr>
              <a:buSzPts val="1100"/>
              <a:buFont typeface="Arial"/>
              <a:buNone/>
            </a:pPr>
            <a:r>
              <a:t/>
            </a:r>
            <a:endParaRPr b="1" sz="1200"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sp>
        <p:nvSpPr>
          <p:cNvPr id="344" name="Google Shape;344;p4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48" name="Shape 348"/>
        <p:cNvGrpSpPr/>
        <p:nvPr/>
      </p:nvGrpSpPr>
      <p:grpSpPr>
        <a:xfrm>
          <a:off x="0" y="0"/>
          <a:ext cx="0" cy="0"/>
          <a:chOff x="0" y="0"/>
          <a:chExt cx="0" cy="0"/>
        </a:xfrm>
      </p:grpSpPr>
      <p:sp>
        <p:nvSpPr>
          <p:cNvPr id="349" name="Google Shape;349;p50"/>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50" name="Google Shape;350;p50"/>
          <p:cNvSpPr txBox="1"/>
          <p:nvPr>
            <p:ph idx="1" type="body"/>
          </p:nvPr>
        </p:nvSpPr>
        <p:spPr>
          <a:xfrm>
            <a:off x="176575" y="1080925"/>
            <a:ext cx="8862300" cy="4246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rPr lang="en-GB" sz="1400">
                <a:latin typeface="Arial"/>
                <a:ea typeface="Arial"/>
                <a:cs typeface="Arial"/>
                <a:sym typeface="Arial"/>
              </a:rPr>
              <a:t>  </a:t>
            </a:r>
            <a:r>
              <a:rPr lang="en-GB" sz="1600"/>
              <a:t>4. All the layer’s features are combined using adaptive feature pooling. So without doing  prediction in all the levels independently, all the features are combined. So after pooling the best feature map is found.</a:t>
            </a:r>
            <a:r>
              <a:rPr lang="en-GB" sz="1400"/>
              <a:t> </a:t>
            </a:r>
            <a:endParaRPr sz="1400"/>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sp>
        <p:nvSpPr>
          <p:cNvPr id="351" name="Google Shape;351;p50"/>
          <p:cNvSpPr txBox="1"/>
          <p:nvPr/>
        </p:nvSpPr>
        <p:spPr>
          <a:xfrm>
            <a:off x="311700" y="1200125"/>
            <a:ext cx="4553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800" u="sng">
                <a:solidFill>
                  <a:schemeClr val="dk2"/>
                </a:solidFill>
                <a:latin typeface="Playfair Display"/>
                <a:ea typeface="Playfair Display"/>
                <a:cs typeface="Playfair Display"/>
                <a:sym typeface="Playfair Display"/>
              </a:rPr>
              <a:t>Path Aggregation Network(PANet):</a:t>
            </a:r>
            <a:endParaRPr sz="1800">
              <a:latin typeface="Playfair Display"/>
              <a:ea typeface="Playfair Display"/>
              <a:cs typeface="Playfair Display"/>
              <a:sym typeface="Playfair Display"/>
            </a:endParaRPr>
          </a:p>
        </p:txBody>
      </p:sp>
      <p:pic>
        <p:nvPicPr>
          <p:cNvPr id="352" name="Google Shape;352;p50"/>
          <p:cNvPicPr preferRelativeResize="0"/>
          <p:nvPr/>
        </p:nvPicPr>
        <p:blipFill>
          <a:blip r:embed="rId3">
            <a:alphaModFix/>
          </a:blip>
          <a:stretch>
            <a:fillRect/>
          </a:stretch>
        </p:blipFill>
        <p:spPr>
          <a:xfrm>
            <a:off x="3596450" y="2428675"/>
            <a:ext cx="1951100" cy="2028825"/>
          </a:xfrm>
          <a:prstGeom prst="rect">
            <a:avLst/>
          </a:prstGeom>
          <a:noFill/>
          <a:ln>
            <a:noFill/>
          </a:ln>
        </p:spPr>
      </p:pic>
      <p:sp>
        <p:nvSpPr>
          <p:cNvPr id="353" name="Google Shape;353;p5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57" name="Shape 357"/>
        <p:cNvGrpSpPr/>
        <p:nvPr/>
      </p:nvGrpSpPr>
      <p:grpSpPr>
        <a:xfrm>
          <a:off x="0" y="0"/>
          <a:ext cx="0" cy="0"/>
          <a:chOff x="0" y="0"/>
          <a:chExt cx="0" cy="0"/>
        </a:xfrm>
      </p:grpSpPr>
      <p:sp>
        <p:nvSpPr>
          <p:cNvPr id="358" name="Google Shape;358;p51"/>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59" name="Google Shape;359;p51"/>
          <p:cNvSpPr txBox="1"/>
          <p:nvPr>
            <p:ph idx="1" type="body"/>
          </p:nvPr>
        </p:nvSpPr>
        <p:spPr>
          <a:xfrm>
            <a:off x="171450" y="1146300"/>
            <a:ext cx="8862300" cy="4246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rPr lang="en-GB" sz="1700">
                <a:latin typeface="Arial"/>
                <a:ea typeface="Arial"/>
                <a:cs typeface="Arial"/>
                <a:sym typeface="Arial"/>
              </a:rPr>
              <a:t>5</a:t>
            </a:r>
            <a:r>
              <a:rPr lang="en-GB" sz="1700">
                <a:latin typeface="Arial"/>
                <a:ea typeface="Arial"/>
                <a:cs typeface="Arial"/>
                <a:sym typeface="Arial"/>
              </a:rPr>
              <a:t>. </a:t>
            </a:r>
            <a:r>
              <a:rPr lang="en-GB" sz="1700"/>
              <a:t>ROIAlign extracts features from  different levels.  and </a:t>
            </a:r>
            <a:endParaRPr sz="1700"/>
          </a:p>
          <a:p>
            <a:pPr indent="0" lvl="0" marL="0" rtl="0" algn="l">
              <a:spcBef>
                <a:spcPts val="1200"/>
              </a:spcBef>
              <a:spcAft>
                <a:spcPts val="0"/>
              </a:spcAft>
              <a:buNone/>
            </a:pPr>
            <a:r>
              <a:rPr lang="en-GB" sz="1700"/>
              <a:t>6. It creates features maps of  same size blocks.</a:t>
            </a:r>
            <a:endParaRPr sz="1700"/>
          </a:p>
          <a:p>
            <a:pPr indent="0" lvl="0" marL="0" rtl="0" algn="l">
              <a:spcBef>
                <a:spcPts val="1200"/>
              </a:spcBef>
              <a:spcAft>
                <a:spcPts val="0"/>
              </a:spcAft>
              <a:buNone/>
            </a:pPr>
            <a:r>
              <a:rPr lang="en-GB" sz="1700"/>
              <a:t>6. Same size feature maps </a:t>
            </a:r>
            <a:r>
              <a:rPr lang="en-GB" sz="1700"/>
              <a:t>are flattened into </a:t>
            </a:r>
            <a:r>
              <a:rPr lang="en-GB" sz="1700">
                <a:latin typeface="Arial"/>
                <a:ea typeface="Arial"/>
                <a:cs typeface="Arial"/>
                <a:sym typeface="Arial"/>
              </a:rPr>
              <a:t>1</a:t>
            </a:r>
            <a:r>
              <a:rPr lang="en-GB" sz="1700"/>
              <a:t>D feature vectors.</a:t>
            </a:r>
            <a:endParaRPr sz="1700"/>
          </a:p>
          <a:p>
            <a:pPr indent="0" lvl="0" marL="0" rtl="0" algn="l">
              <a:spcBef>
                <a:spcPts val="1200"/>
              </a:spcBef>
              <a:spcAft>
                <a:spcPts val="0"/>
              </a:spcAft>
              <a:buNone/>
            </a:pPr>
            <a:r>
              <a:rPr lang="en-GB" sz="1700"/>
              <a:t>7. Element wise sum or maximum is taken to create a new feature vector.</a:t>
            </a:r>
            <a:endParaRPr sz="1400"/>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sp>
        <p:nvSpPr>
          <p:cNvPr id="360" name="Google Shape;360;p51"/>
          <p:cNvSpPr txBox="1"/>
          <p:nvPr/>
        </p:nvSpPr>
        <p:spPr>
          <a:xfrm>
            <a:off x="311700" y="1200125"/>
            <a:ext cx="4553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800" u="sng">
                <a:solidFill>
                  <a:schemeClr val="dk2"/>
                </a:solidFill>
                <a:latin typeface="Playfair Display"/>
                <a:ea typeface="Playfair Display"/>
                <a:cs typeface="Playfair Display"/>
                <a:sym typeface="Playfair Display"/>
              </a:rPr>
              <a:t>Path Aggregation Network(PANet):</a:t>
            </a:r>
            <a:endParaRPr sz="1800">
              <a:latin typeface="Playfair Display"/>
              <a:ea typeface="Playfair Display"/>
              <a:cs typeface="Playfair Display"/>
              <a:sym typeface="Playfair Display"/>
            </a:endParaRPr>
          </a:p>
        </p:txBody>
      </p:sp>
      <p:sp>
        <p:nvSpPr>
          <p:cNvPr id="361" name="Google Shape;361;p5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65" name="Shape 365"/>
        <p:cNvGrpSpPr/>
        <p:nvPr/>
      </p:nvGrpSpPr>
      <p:grpSpPr>
        <a:xfrm>
          <a:off x="0" y="0"/>
          <a:ext cx="0" cy="0"/>
          <a:chOff x="0" y="0"/>
          <a:chExt cx="0" cy="0"/>
        </a:xfrm>
      </p:grpSpPr>
      <p:sp>
        <p:nvSpPr>
          <p:cNvPr id="366" name="Google Shape;366;p52"/>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67" name="Google Shape;367;p52"/>
          <p:cNvSpPr txBox="1"/>
          <p:nvPr>
            <p:ph idx="1" type="body"/>
          </p:nvPr>
        </p:nvSpPr>
        <p:spPr>
          <a:xfrm>
            <a:off x="140850" y="1146288"/>
            <a:ext cx="8862300" cy="4246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sp>
        <p:nvSpPr>
          <p:cNvPr id="368" name="Google Shape;368;p52"/>
          <p:cNvSpPr txBox="1"/>
          <p:nvPr/>
        </p:nvSpPr>
        <p:spPr>
          <a:xfrm>
            <a:off x="337950" y="1232925"/>
            <a:ext cx="4553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800" u="sng">
                <a:solidFill>
                  <a:schemeClr val="dk2"/>
                </a:solidFill>
                <a:latin typeface="Playfair Display"/>
                <a:ea typeface="Playfair Display"/>
                <a:cs typeface="Playfair Display"/>
                <a:sym typeface="Playfair Display"/>
              </a:rPr>
              <a:t>Path Aggregation Network(PANet):</a:t>
            </a:r>
            <a:endParaRPr sz="1800">
              <a:latin typeface="Playfair Display"/>
              <a:ea typeface="Playfair Display"/>
              <a:cs typeface="Playfair Display"/>
              <a:sym typeface="Playfair Display"/>
            </a:endParaRPr>
          </a:p>
        </p:txBody>
      </p:sp>
      <p:pic>
        <p:nvPicPr>
          <p:cNvPr id="369" name="Google Shape;369;p52"/>
          <p:cNvPicPr preferRelativeResize="0"/>
          <p:nvPr/>
        </p:nvPicPr>
        <p:blipFill>
          <a:blip r:embed="rId3">
            <a:alphaModFix/>
          </a:blip>
          <a:stretch>
            <a:fillRect/>
          </a:stretch>
        </p:blipFill>
        <p:spPr>
          <a:xfrm>
            <a:off x="1358187" y="1760011"/>
            <a:ext cx="6427634" cy="3019375"/>
          </a:xfrm>
          <a:prstGeom prst="rect">
            <a:avLst/>
          </a:prstGeom>
          <a:noFill/>
          <a:ln>
            <a:noFill/>
          </a:ln>
        </p:spPr>
      </p:pic>
      <p:sp>
        <p:nvSpPr>
          <p:cNvPr id="370" name="Google Shape;370;p5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74" name="Shape 374"/>
        <p:cNvGrpSpPr/>
        <p:nvPr/>
      </p:nvGrpSpPr>
      <p:grpSpPr>
        <a:xfrm>
          <a:off x="0" y="0"/>
          <a:ext cx="0" cy="0"/>
          <a:chOff x="0" y="0"/>
          <a:chExt cx="0" cy="0"/>
        </a:xfrm>
      </p:grpSpPr>
      <p:sp>
        <p:nvSpPr>
          <p:cNvPr id="375" name="Google Shape;375;p53"/>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76" name="Google Shape;376;p53"/>
          <p:cNvSpPr txBox="1"/>
          <p:nvPr>
            <p:ph idx="1" type="body"/>
          </p:nvPr>
        </p:nvSpPr>
        <p:spPr>
          <a:xfrm>
            <a:off x="176575" y="1080925"/>
            <a:ext cx="8862300" cy="4246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2077" u="sng"/>
              <a:t>Path Aggregation Network(PANet):</a:t>
            </a:r>
            <a:endParaRPr b="1" sz="1524" u="sng"/>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pic>
        <p:nvPicPr>
          <p:cNvPr id="377" name="Google Shape;377;p53"/>
          <p:cNvPicPr preferRelativeResize="0"/>
          <p:nvPr/>
        </p:nvPicPr>
        <p:blipFill>
          <a:blip r:embed="rId3">
            <a:alphaModFix/>
          </a:blip>
          <a:stretch>
            <a:fillRect/>
          </a:stretch>
        </p:blipFill>
        <p:spPr>
          <a:xfrm>
            <a:off x="1142997" y="1558400"/>
            <a:ext cx="6429375" cy="2923125"/>
          </a:xfrm>
          <a:prstGeom prst="rect">
            <a:avLst/>
          </a:prstGeom>
          <a:noFill/>
          <a:ln>
            <a:noFill/>
          </a:ln>
        </p:spPr>
      </p:pic>
      <p:sp>
        <p:nvSpPr>
          <p:cNvPr id="378" name="Google Shape;378;p5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130" name="Shape 130"/>
        <p:cNvGrpSpPr/>
        <p:nvPr/>
      </p:nvGrpSpPr>
      <p:grpSpPr>
        <a:xfrm>
          <a:off x="0" y="0"/>
          <a:ext cx="0" cy="0"/>
          <a:chOff x="0" y="0"/>
          <a:chExt cx="0" cy="0"/>
        </a:xfrm>
      </p:grpSpPr>
      <p:sp>
        <p:nvSpPr>
          <p:cNvPr id="131" name="Google Shape;131;p27"/>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OVERVIEW</a:t>
            </a:r>
            <a:endParaRPr>
              <a:highlight>
                <a:srgbClr val="CCCCCC"/>
              </a:highlight>
            </a:endParaRPr>
          </a:p>
        </p:txBody>
      </p:sp>
      <p:sp>
        <p:nvSpPr>
          <p:cNvPr id="132" name="Google Shape;132;p27"/>
          <p:cNvSpPr/>
          <p:nvPr/>
        </p:nvSpPr>
        <p:spPr>
          <a:xfrm>
            <a:off x="377225" y="1234075"/>
            <a:ext cx="1745700" cy="41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latin typeface="Playfair Display"/>
                <a:ea typeface="Playfair Display"/>
                <a:cs typeface="Playfair Display"/>
                <a:sym typeface="Playfair Display"/>
              </a:rPr>
              <a:t>Introduction</a:t>
            </a:r>
            <a:endParaRPr b="1" sz="1700">
              <a:latin typeface="Playfair Display"/>
              <a:ea typeface="Playfair Display"/>
              <a:cs typeface="Playfair Display"/>
              <a:sym typeface="Playfair Display"/>
            </a:endParaRPr>
          </a:p>
        </p:txBody>
      </p:sp>
      <p:sp>
        <p:nvSpPr>
          <p:cNvPr id="133" name="Google Shape;133;p27"/>
          <p:cNvSpPr/>
          <p:nvPr/>
        </p:nvSpPr>
        <p:spPr>
          <a:xfrm>
            <a:off x="1220825" y="1649275"/>
            <a:ext cx="2097000" cy="352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GB" sz="1700">
                <a:solidFill>
                  <a:schemeClr val="dk2"/>
                </a:solidFill>
                <a:latin typeface="Playfair Display"/>
                <a:ea typeface="Playfair Display"/>
                <a:cs typeface="Playfair Display"/>
                <a:sym typeface="Playfair Display"/>
              </a:rPr>
              <a:t>Literature Review</a:t>
            </a:r>
            <a:endParaRPr b="1" sz="1700">
              <a:latin typeface="Playfair Display"/>
              <a:ea typeface="Playfair Display"/>
              <a:cs typeface="Playfair Display"/>
              <a:sym typeface="Playfair Display"/>
            </a:endParaRPr>
          </a:p>
        </p:txBody>
      </p:sp>
      <p:sp>
        <p:nvSpPr>
          <p:cNvPr id="134" name="Google Shape;134;p27"/>
          <p:cNvSpPr/>
          <p:nvPr/>
        </p:nvSpPr>
        <p:spPr>
          <a:xfrm>
            <a:off x="3368400" y="2705875"/>
            <a:ext cx="2407200" cy="41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latin typeface="Playfair Display"/>
                <a:ea typeface="Playfair Display"/>
                <a:cs typeface="Playfair Display"/>
                <a:sym typeface="Playfair Display"/>
              </a:rPr>
              <a:t>Working Methodology</a:t>
            </a:r>
            <a:endParaRPr b="1" sz="1700">
              <a:latin typeface="Playfair Display"/>
              <a:ea typeface="Playfair Display"/>
              <a:cs typeface="Playfair Display"/>
              <a:sym typeface="Playfair Display"/>
            </a:endParaRPr>
          </a:p>
        </p:txBody>
      </p:sp>
      <p:sp>
        <p:nvSpPr>
          <p:cNvPr id="135" name="Google Shape;135;p27"/>
          <p:cNvSpPr/>
          <p:nvPr/>
        </p:nvSpPr>
        <p:spPr>
          <a:xfrm>
            <a:off x="2047150" y="2001475"/>
            <a:ext cx="2097000" cy="352200"/>
          </a:xfrm>
          <a:prstGeom prst="rect">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GB" sz="1700">
                <a:solidFill>
                  <a:schemeClr val="dk2"/>
                </a:solidFill>
                <a:latin typeface="Playfair Display"/>
                <a:ea typeface="Playfair Display"/>
                <a:cs typeface="Playfair Display"/>
                <a:sym typeface="Playfair Display"/>
              </a:rPr>
              <a:t>Research Objective</a:t>
            </a:r>
            <a:endParaRPr b="1" sz="1700">
              <a:latin typeface="Playfair Display"/>
              <a:ea typeface="Playfair Display"/>
              <a:cs typeface="Playfair Display"/>
              <a:sym typeface="Playfair Display"/>
            </a:endParaRPr>
          </a:p>
        </p:txBody>
      </p:sp>
      <p:sp>
        <p:nvSpPr>
          <p:cNvPr id="136" name="Google Shape;136;p27"/>
          <p:cNvSpPr/>
          <p:nvPr/>
        </p:nvSpPr>
        <p:spPr>
          <a:xfrm>
            <a:off x="4972650" y="3536275"/>
            <a:ext cx="2097000" cy="415200"/>
          </a:xfrm>
          <a:prstGeom prst="rect">
            <a:avLst/>
          </a:prstGeom>
          <a:solidFill>
            <a:srgbClr val="36E1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latin typeface="Playfair Display"/>
                <a:ea typeface="Playfair Display"/>
                <a:cs typeface="Playfair Display"/>
                <a:sym typeface="Playfair Display"/>
              </a:rPr>
              <a:t>Future Plan</a:t>
            </a:r>
            <a:endParaRPr b="1" sz="1700">
              <a:latin typeface="Playfair Display"/>
              <a:ea typeface="Playfair Display"/>
              <a:cs typeface="Playfair Display"/>
              <a:sym typeface="Playfair Display"/>
            </a:endParaRPr>
          </a:p>
        </p:txBody>
      </p:sp>
      <p:sp>
        <p:nvSpPr>
          <p:cNvPr id="137" name="Google Shape;137;p27"/>
          <p:cNvSpPr/>
          <p:nvPr/>
        </p:nvSpPr>
        <p:spPr>
          <a:xfrm>
            <a:off x="5667275" y="3951475"/>
            <a:ext cx="1968900" cy="415200"/>
          </a:xfrm>
          <a:prstGeom prst="rect">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latin typeface="Playfair Display"/>
                <a:ea typeface="Playfair Display"/>
                <a:cs typeface="Playfair Display"/>
                <a:sym typeface="Playfair Display"/>
              </a:rPr>
              <a:t>Conclusion</a:t>
            </a:r>
            <a:endParaRPr b="1" sz="1700">
              <a:latin typeface="Playfair Display"/>
              <a:ea typeface="Playfair Display"/>
              <a:cs typeface="Playfair Display"/>
              <a:sym typeface="Playfair Display"/>
            </a:endParaRPr>
          </a:p>
        </p:txBody>
      </p:sp>
      <p:sp>
        <p:nvSpPr>
          <p:cNvPr id="138" name="Google Shape;138;p27"/>
          <p:cNvSpPr/>
          <p:nvPr/>
        </p:nvSpPr>
        <p:spPr>
          <a:xfrm>
            <a:off x="2664450" y="2353675"/>
            <a:ext cx="2308200" cy="352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GB" sz="1700">
                <a:solidFill>
                  <a:schemeClr val="dk2"/>
                </a:solidFill>
                <a:latin typeface="Playfair Display"/>
                <a:ea typeface="Playfair Display"/>
                <a:cs typeface="Playfair Display"/>
                <a:sym typeface="Playfair Display"/>
              </a:rPr>
              <a:t>Dataset</a:t>
            </a:r>
            <a:endParaRPr b="1" sz="1700">
              <a:latin typeface="Playfair Display"/>
              <a:ea typeface="Playfair Display"/>
              <a:cs typeface="Playfair Display"/>
              <a:sym typeface="Playfair Display"/>
            </a:endParaRPr>
          </a:p>
        </p:txBody>
      </p:sp>
      <p:sp>
        <p:nvSpPr>
          <p:cNvPr id="139" name="Google Shape;139;p27"/>
          <p:cNvSpPr/>
          <p:nvPr/>
        </p:nvSpPr>
        <p:spPr>
          <a:xfrm>
            <a:off x="4144150" y="3121075"/>
            <a:ext cx="1745700" cy="415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latin typeface="Playfair Display"/>
                <a:ea typeface="Playfair Display"/>
                <a:cs typeface="Playfair Display"/>
                <a:sym typeface="Playfair Display"/>
              </a:rPr>
              <a:t>Result Analysis</a:t>
            </a:r>
            <a:endParaRPr b="1" sz="1700">
              <a:latin typeface="Playfair Display"/>
              <a:ea typeface="Playfair Display"/>
              <a:cs typeface="Playfair Display"/>
              <a:sym typeface="Playfair Display"/>
            </a:endParaRPr>
          </a:p>
        </p:txBody>
      </p:sp>
      <p:pic>
        <p:nvPicPr>
          <p:cNvPr id="140" name="Google Shape;140;p27"/>
          <p:cNvPicPr preferRelativeResize="0"/>
          <p:nvPr/>
        </p:nvPicPr>
        <p:blipFill>
          <a:blip r:embed="rId3">
            <a:alphaModFix amt="23000"/>
          </a:blip>
          <a:stretch>
            <a:fillRect/>
          </a:stretch>
        </p:blipFill>
        <p:spPr>
          <a:xfrm>
            <a:off x="1177100" y="2903250"/>
            <a:ext cx="1195700" cy="1530225"/>
          </a:xfrm>
          <a:prstGeom prst="rect">
            <a:avLst/>
          </a:prstGeom>
          <a:noFill/>
          <a:ln>
            <a:noFill/>
          </a:ln>
        </p:spPr>
      </p:pic>
      <p:pic>
        <p:nvPicPr>
          <p:cNvPr id="141" name="Google Shape;141;p27"/>
          <p:cNvPicPr preferRelativeResize="0"/>
          <p:nvPr/>
        </p:nvPicPr>
        <p:blipFill>
          <a:blip r:embed="rId4">
            <a:alphaModFix amt="51000"/>
          </a:blip>
          <a:stretch>
            <a:fillRect/>
          </a:stretch>
        </p:blipFill>
        <p:spPr>
          <a:xfrm>
            <a:off x="7144675" y="1431100"/>
            <a:ext cx="1253700" cy="1420675"/>
          </a:xfrm>
          <a:prstGeom prst="rect">
            <a:avLst/>
          </a:prstGeom>
          <a:noFill/>
          <a:ln>
            <a:noFill/>
          </a:ln>
        </p:spPr>
      </p:pic>
      <p:sp>
        <p:nvSpPr>
          <p:cNvPr id="142" name="Google Shape;142;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82" name="Shape 382"/>
        <p:cNvGrpSpPr/>
        <p:nvPr/>
      </p:nvGrpSpPr>
      <p:grpSpPr>
        <a:xfrm>
          <a:off x="0" y="0"/>
          <a:ext cx="0" cy="0"/>
          <a:chOff x="0" y="0"/>
          <a:chExt cx="0" cy="0"/>
        </a:xfrm>
      </p:grpSpPr>
      <p:sp>
        <p:nvSpPr>
          <p:cNvPr id="383" name="Google Shape;383;p54"/>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84" name="Google Shape;384;p54"/>
          <p:cNvSpPr txBox="1"/>
          <p:nvPr>
            <p:ph idx="1" type="body"/>
          </p:nvPr>
        </p:nvSpPr>
        <p:spPr>
          <a:xfrm>
            <a:off x="176575" y="1080925"/>
            <a:ext cx="8862300" cy="42468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1200"/>
              </a:spcBef>
              <a:spcAft>
                <a:spcPts val="0"/>
              </a:spcAft>
              <a:buNone/>
            </a:pPr>
            <a:r>
              <a:rPr b="1" lang="en-GB" sz="7313" u="sng"/>
              <a:t>Spatial Pyramid pooling(SPP)</a:t>
            </a:r>
            <a:r>
              <a:rPr b="1" lang="en-GB" sz="7313" u="sng"/>
              <a:t>:</a:t>
            </a:r>
            <a:endParaRPr b="1" sz="6760" u="sng"/>
          </a:p>
          <a:p>
            <a:pPr indent="-330777" lvl="0" marL="457200" rtl="0" algn="l">
              <a:lnSpc>
                <a:spcPct val="150000"/>
              </a:lnSpc>
              <a:spcBef>
                <a:spcPts val="1200"/>
              </a:spcBef>
              <a:spcAft>
                <a:spcPts val="0"/>
              </a:spcAft>
              <a:buSzPct val="100000"/>
              <a:buAutoNum type="arabicPeriod"/>
            </a:pPr>
            <a:r>
              <a:rPr lang="en-GB" sz="6436"/>
              <a:t>It is used to get more significant convolutional layer of CSPDarkNet53 as a pooling layer is removed and that particular layer is replaced by SPP layer.</a:t>
            </a:r>
            <a:endParaRPr sz="6436"/>
          </a:p>
          <a:p>
            <a:pPr indent="-330777" lvl="0" marL="457200" rtl="0" algn="just">
              <a:lnSpc>
                <a:spcPct val="150000"/>
              </a:lnSpc>
              <a:spcBef>
                <a:spcPts val="0"/>
              </a:spcBef>
              <a:spcAft>
                <a:spcPts val="0"/>
              </a:spcAft>
              <a:buSzPct val="100000"/>
              <a:buAutoNum type="arabicPeriod"/>
            </a:pPr>
            <a:r>
              <a:rPr lang="en-GB" sz="6436"/>
              <a:t>This layer takes a particular feature and takes different levels of features from the pooling. This gives fixed length representation to fully connected layer. </a:t>
            </a:r>
            <a:endParaRPr sz="6436"/>
          </a:p>
          <a:p>
            <a:pPr indent="-330777" lvl="0" marL="457200" rtl="0" algn="l">
              <a:lnSpc>
                <a:spcPct val="150000"/>
              </a:lnSpc>
              <a:spcBef>
                <a:spcPts val="0"/>
              </a:spcBef>
              <a:spcAft>
                <a:spcPts val="0"/>
              </a:spcAft>
              <a:buSzPct val="100000"/>
              <a:buAutoNum type="arabicPeriod"/>
            </a:pPr>
            <a:r>
              <a:rPr lang="en-GB" sz="6436"/>
              <a:t>It applies grid on a particular image and takes the highest pixel value to get the most significant feature.</a:t>
            </a:r>
            <a:endParaRPr sz="6436"/>
          </a:p>
          <a:p>
            <a:pPr indent="-311727" lvl="0" marL="457200" rtl="0" algn="l">
              <a:lnSpc>
                <a:spcPct val="150000"/>
              </a:lnSpc>
              <a:spcBef>
                <a:spcPts val="0"/>
              </a:spcBef>
              <a:spcAft>
                <a:spcPts val="0"/>
              </a:spcAft>
              <a:buSzPct val="81355"/>
              <a:buAutoNum type="arabicPeriod"/>
            </a:pPr>
            <a:r>
              <a:rPr lang="en-GB" sz="6436"/>
              <a:t>A fixed size feature map will be found through SPP which will finally be concatenated before passing to the next layers</a:t>
            </a:r>
            <a:r>
              <a:rPr lang="en-GB" sz="5236"/>
              <a:t>.  </a:t>
            </a:r>
            <a:endParaRPr sz="5236"/>
          </a:p>
          <a:p>
            <a:pPr indent="0" lvl="0" marL="457200" rtl="0" algn="l">
              <a:spcBef>
                <a:spcPts val="1200"/>
              </a:spcBef>
              <a:spcAft>
                <a:spcPts val="0"/>
              </a:spcAft>
              <a:buNone/>
            </a:pPr>
            <a:r>
              <a:t/>
            </a:r>
            <a:endParaRPr sz="16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sp>
        <p:nvSpPr>
          <p:cNvPr id="385" name="Google Shape;385;p5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89" name="Shape 389"/>
        <p:cNvGrpSpPr/>
        <p:nvPr/>
      </p:nvGrpSpPr>
      <p:grpSpPr>
        <a:xfrm>
          <a:off x="0" y="0"/>
          <a:ext cx="0" cy="0"/>
          <a:chOff x="0" y="0"/>
          <a:chExt cx="0" cy="0"/>
        </a:xfrm>
      </p:grpSpPr>
      <p:sp>
        <p:nvSpPr>
          <p:cNvPr id="390" name="Google Shape;390;p55"/>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391" name="Google Shape;391;p55"/>
          <p:cNvSpPr txBox="1"/>
          <p:nvPr>
            <p:ph idx="1" type="body"/>
          </p:nvPr>
        </p:nvSpPr>
        <p:spPr>
          <a:xfrm>
            <a:off x="176575" y="1080925"/>
            <a:ext cx="8862300" cy="4246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pic>
        <p:nvPicPr>
          <p:cNvPr id="392" name="Google Shape;392;p55"/>
          <p:cNvPicPr preferRelativeResize="0"/>
          <p:nvPr/>
        </p:nvPicPr>
        <p:blipFill>
          <a:blip r:embed="rId3">
            <a:alphaModFix/>
          </a:blip>
          <a:stretch>
            <a:fillRect/>
          </a:stretch>
        </p:blipFill>
        <p:spPr>
          <a:xfrm>
            <a:off x="540150" y="1603825"/>
            <a:ext cx="3381776" cy="2903875"/>
          </a:xfrm>
          <a:prstGeom prst="rect">
            <a:avLst/>
          </a:prstGeom>
          <a:noFill/>
          <a:ln>
            <a:noFill/>
          </a:ln>
        </p:spPr>
      </p:pic>
      <p:pic>
        <p:nvPicPr>
          <p:cNvPr id="393" name="Google Shape;393;p55"/>
          <p:cNvPicPr preferRelativeResize="0"/>
          <p:nvPr/>
        </p:nvPicPr>
        <p:blipFill>
          <a:blip r:embed="rId4">
            <a:alphaModFix/>
          </a:blip>
          <a:stretch>
            <a:fillRect/>
          </a:stretch>
        </p:blipFill>
        <p:spPr>
          <a:xfrm>
            <a:off x="4745077" y="1603825"/>
            <a:ext cx="3558716" cy="2903875"/>
          </a:xfrm>
          <a:prstGeom prst="rect">
            <a:avLst/>
          </a:prstGeom>
          <a:noFill/>
          <a:ln>
            <a:noFill/>
          </a:ln>
        </p:spPr>
      </p:pic>
      <p:sp>
        <p:nvSpPr>
          <p:cNvPr id="394" name="Google Shape;394;p5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398" name="Shape 398"/>
        <p:cNvGrpSpPr/>
        <p:nvPr/>
      </p:nvGrpSpPr>
      <p:grpSpPr>
        <a:xfrm>
          <a:off x="0" y="0"/>
          <a:ext cx="0" cy="0"/>
          <a:chOff x="0" y="0"/>
          <a:chExt cx="0" cy="0"/>
        </a:xfrm>
      </p:grpSpPr>
      <p:sp>
        <p:nvSpPr>
          <p:cNvPr id="399" name="Google Shape;399;p56"/>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00" name="Google Shape;400;p56"/>
          <p:cNvSpPr txBox="1"/>
          <p:nvPr>
            <p:ph idx="1" type="body"/>
          </p:nvPr>
        </p:nvSpPr>
        <p:spPr>
          <a:xfrm>
            <a:off x="176575" y="1080925"/>
            <a:ext cx="8862300" cy="4246800"/>
          </a:xfrm>
          <a:prstGeom prst="rect">
            <a:avLst/>
          </a:prstGeom>
        </p:spPr>
        <p:txBody>
          <a:bodyPr anchorCtr="0" anchor="t" bIns="91425" lIns="91425" spcFirstLastPara="1" rIns="91425" wrap="square" tIns="91425">
            <a:normAutofit fontScale="77500" lnSpcReduction="20000"/>
          </a:bodyPr>
          <a:lstStyle/>
          <a:p>
            <a:pPr indent="0" lvl="0" marL="0" rtl="0" algn="l">
              <a:spcBef>
                <a:spcPts val="1200"/>
              </a:spcBef>
              <a:spcAft>
                <a:spcPts val="0"/>
              </a:spcAft>
              <a:buNone/>
            </a:pPr>
            <a:r>
              <a:rPr b="1" lang="en-GB" sz="1759" u="sng"/>
              <a:t>Head: </a:t>
            </a:r>
            <a:endParaRPr b="1" sz="1759" u="sng"/>
          </a:p>
          <a:p>
            <a:pPr indent="0" lvl="0" marL="0" rtl="0" algn="l">
              <a:spcBef>
                <a:spcPts val="1200"/>
              </a:spcBef>
              <a:spcAft>
                <a:spcPts val="0"/>
              </a:spcAft>
              <a:buNone/>
            </a:pPr>
            <a:r>
              <a:rPr lang="en-GB" sz="1685"/>
              <a:t>Head is used for -</a:t>
            </a:r>
            <a:endParaRPr sz="1685"/>
          </a:p>
          <a:p>
            <a:pPr indent="-314397" lvl="0" marL="457200" rtl="0" algn="l">
              <a:spcBef>
                <a:spcPts val="1200"/>
              </a:spcBef>
              <a:spcAft>
                <a:spcPts val="0"/>
              </a:spcAft>
              <a:buSzPct val="100000"/>
              <a:buAutoNum type="arabicPeriod"/>
            </a:pPr>
            <a:r>
              <a:rPr lang="en-GB" sz="1743"/>
              <a:t>Boundary box prediction.</a:t>
            </a:r>
            <a:endParaRPr sz="1743"/>
          </a:p>
          <a:p>
            <a:pPr indent="-314397" lvl="0" marL="457200" rtl="0" algn="l">
              <a:spcBef>
                <a:spcPts val="0"/>
              </a:spcBef>
              <a:spcAft>
                <a:spcPts val="0"/>
              </a:spcAft>
              <a:buSzPct val="100000"/>
              <a:buAutoNum type="arabicPeriod"/>
            </a:pPr>
            <a:r>
              <a:rPr lang="en-GB" sz="1743"/>
              <a:t>Class prediction.</a:t>
            </a:r>
            <a:endParaRPr sz="1743"/>
          </a:p>
          <a:p>
            <a:pPr indent="-314397" lvl="0" marL="457200" rtl="0" algn="l">
              <a:spcBef>
                <a:spcPts val="0"/>
              </a:spcBef>
              <a:spcAft>
                <a:spcPts val="0"/>
              </a:spcAft>
              <a:buSzPct val="100000"/>
              <a:buAutoNum type="arabicPeriod"/>
            </a:pPr>
            <a:r>
              <a:rPr lang="en-GB" sz="1743"/>
              <a:t>Objectness score.</a:t>
            </a:r>
            <a:endParaRPr sz="1743"/>
          </a:p>
          <a:p>
            <a:pPr indent="0" lvl="0" marL="0" rtl="0" algn="l">
              <a:spcBef>
                <a:spcPts val="1200"/>
              </a:spcBef>
              <a:spcAft>
                <a:spcPts val="0"/>
              </a:spcAft>
              <a:buNone/>
            </a:pPr>
            <a:r>
              <a:rPr b="1" lang="en-GB" sz="1825" u="sng"/>
              <a:t>Bounding Box Prediction:</a:t>
            </a:r>
            <a:endParaRPr b="1" sz="1825" u="sng"/>
          </a:p>
          <a:p>
            <a:pPr indent="-320908" lvl="0" marL="457200" rtl="0" algn="l">
              <a:spcBef>
                <a:spcPts val="1200"/>
              </a:spcBef>
              <a:spcAft>
                <a:spcPts val="0"/>
              </a:spcAft>
              <a:buSzPct val="100000"/>
              <a:buAutoNum type="arabicPeriod"/>
            </a:pPr>
            <a:r>
              <a:rPr lang="en-GB" sz="1875"/>
              <a:t>For bounding box the network will output four offset values.</a:t>
            </a:r>
            <a:endParaRPr sz="1875"/>
          </a:p>
          <a:p>
            <a:pPr indent="-320908" lvl="0" marL="457200" rtl="0" algn="l">
              <a:spcBef>
                <a:spcPts val="0"/>
              </a:spcBef>
              <a:spcAft>
                <a:spcPts val="0"/>
              </a:spcAft>
              <a:buSzPct val="100000"/>
              <a:buAutoNum type="arabicPeriod"/>
            </a:pPr>
            <a:r>
              <a:rPr lang="en-GB" sz="1875"/>
              <a:t>The 4 values are- tx, ty, tw and th. Here tx and ty are co-ordinates and tw and th are width and height respectively. </a:t>
            </a:r>
            <a:endParaRPr sz="1875"/>
          </a:p>
          <a:p>
            <a:pPr indent="0" lvl="0" marL="0" rtl="0" algn="l">
              <a:spcBef>
                <a:spcPts val="1200"/>
              </a:spcBef>
              <a:spcAft>
                <a:spcPts val="0"/>
              </a:spcAft>
              <a:buNone/>
            </a:pPr>
            <a:r>
              <a:t/>
            </a:r>
            <a:endParaRPr b="1" sz="1500"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t/>
            </a:r>
            <a:endParaRPr/>
          </a:p>
        </p:txBody>
      </p:sp>
      <p:pic>
        <p:nvPicPr>
          <p:cNvPr id="401" name="Google Shape;401;p56"/>
          <p:cNvPicPr preferRelativeResize="0"/>
          <p:nvPr/>
        </p:nvPicPr>
        <p:blipFill>
          <a:blip r:embed="rId3">
            <a:alphaModFix/>
          </a:blip>
          <a:stretch>
            <a:fillRect/>
          </a:stretch>
        </p:blipFill>
        <p:spPr>
          <a:xfrm>
            <a:off x="311700" y="3569919"/>
            <a:ext cx="3651974" cy="678375"/>
          </a:xfrm>
          <a:prstGeom prst="rect">
            <a:avLst/>
          </a:prstGeom>
          <a:noFill/>
          <a:ln>
            <a:noFill/>
          </a:ln>
        </p:spPr>
      </p:pic>
      <p:pic>
        <p:nvPicPr>
          <p:cNvPr id="402" name="Google Shape;402;p56"/>
          <p:cNvPicPr preferRelativeResize="0"/>
          <p:nvPr/>
        </p:nvPicPr>
        <p:blipFill>
          <a:blip r:embed="rId4">
            <a:alphaModFix/>
          </a:blip>
          <a:stretch>
            <a:fillRect/>
          </a:stretch>
        </p:blipFill>
        <p:spPr>
          <a:xfrm>
            <a:off x="311700" y="4277500"/>
            <a:ext cx="3651975" cy="736194"/>
          </a:xfrm>
          <a:prstGeom prst="rect">
            <a:avLst/>
          </a:prstGeom>
          <a:noFill/>
          <a:ln>
            <a:noFill/>
          </a:ln>
        </p:spPr>
      </p:pic>
      <p:pic>
        <p:nvPicPr>
          <p:cNvPr id="403" name="Google Shape;403;p56"/>
          <p:cNvPicPr preferRelativeResize="0"/>
          <p:nvPr/>
        </p:nvPicPr>
        <p:blipFill>
          <a:blip r:embed="rId5">
            <a:alphaModFix/>
          </a:blip>
          <a:stretch>
            <a:fillRect/>
          </a:stretch>
        </p:blipFill>
        <p:spPr>
          <a:xfrm>
            <a:off x="4748602" y="3830925"/>
            <a:ext cx="2640717" cy="736200"/>
          </a:xfrm>
          <a:prstGeom prst="rect">
            <a:avLst/>
          </a:prstGeom>
          <a:noFill/>
          <a:ln>
            <a:noFill/>
          </a:ln>
        </p:spPr>
      </p:pic>
      <p:sp>
        <p:nvSpPr>
          <p:cNvPr id="404" name="Google Shape;404;p5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408" name="Shape 408"/>
        <p:cNvGrpSpPr/>
        <p:nvPr/>
      </p:nvGrpSpPr>
      <p:grpSpPr>
        <a:xfrm>
          <a:off x="0" y="0"/>
          <a:ext cx="0" cy="0"/>
          <a:chOff x="0" y="0"/>
          <a:chExt cx="0" cy="0"/>
        </a:xfrm>
      </p:grpSpPr>
      <p:sp>
        <p:nvSpPr>
          <p:cNvPr id="409" name="Google Shape;409;p57"/>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10" name="Google Shape;410;p57"/>
          <p:cNvSpPr txBox="1"/>
          <p:nvPr>
            <p:ph idx="1" type="body"/>
          </p:nvPr>
        </p:nvSpPr>
        <p:spPr>
          <a:xfrm>
            <a:off x="176575" y="1080925"/>
            <a:ext cx="8862300" cy="4246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300" u="sng"/>
              <a:t>Head:</a:t>
            </a:r>
            <a:endParaRPr b="1" sz="1300" u="sng"/>
          </a:p>
          <a:p>
            <a:pPr indent="0" lvl="0" marL="0" rtl="0" algn="l">
              <a:spcBef>
                <a:spcPts val="1200"/>
              </a:spcBef>
              <a:spcAft>
                <a:spcPts val="0"/>
              </a:spcAft>
              <a:buNone/>
            </a:pPr>
            <a:r>
              <a:rPr b="1" lang="en-GB" sz="1300" u="sng"/>
              <a:t>Class Prediction:</a:t>
            </a:r>
            <a:endParaRPr b="1" sz="1300" u="sng"/>
          </a:p>
          <a:p>
            <a:pPr indent="-323850" lvl="0" marL="457200" rtl="0" algn="l">
              <a:spcBef>
                <a:spcPts val="1200"/>
              </a:spcBef>
              <a:spcAft>
                <a:spcPts val="0"/>
              </a:spcAft>
              <a:buSzPts val="1500"/>
              <a:buAutoNum type="arabicPeriod"/>
            </a:pPr>
            <a:r>
              <a:rPr lang="en-GB" sz="1500"/>
              <a:t>In our purpose, the classification problem is multiclass classification.</a:t>
            </a:r>
            <a:endParaRPr sz="1500"/>
          </a:p>
          <a:p>
            <a:pPr indent="-323850" lvl="0" marL="457200" rtl="0" algn="l">
              <a:spcBef>
                <a:spcPts val="0"/>
              </a:spcBef>
              <a:spcAft>
                <a:spcPts val="0"/>
              </a:spcAft>
              <a:buSzPts val="1500"/>
              <a:buAutoNum type="arabicPeriod"/>
            </a:pPr>
            <a:r>
              <a:rPr lang="en-GB" sz="1500"/>
              <a:t>Softmax activation function is used for class probabilities.</a:t>
            </a:r>
            <a:endParaRPr sz="1500"/>
          </a:p>
          <a:p>
            <a:pPr indent="-323850" lvl="0" marL="457200" rtl="0" algn="l">
              <a:spcBef>
                <a:spcPts val="0"/>
              </a:spcBef>
              <a:spcAft>
                <a:spcPts val="0"/>
              </a:spcAft>
              <a:buSzPts val="1500"/>
              <a:buAutoNum type="arabicPeriod"/>
            </a:pPr>
            <a:r>
              <a:rPr lang="en-GB" sz="1500"/>
              <a:t>Every class will given a probability score and the total of all the probability score will be 1.</a:t>
            </a:r>
            <a:endParaRPr sz="1500"/>
          </a:p>
          <a:p>
            <a:pPr indent="-323850" lvl="0" marL="457200" rtl="0" algn="l">
              <a:spcBef>
                <a:spcPts val="0"/>
              </a:spcBef>
              <a:spcAft>
                <a:spcPts val="0"/>
              </a:spcAft>
              <a:buSzPts val="1500"/>
              <a:buAutoNum type="arabicPeriod"/>
            </a:pPr>
            <a:r>
              <a:rPr lang="en-GB" sz="1500"/>
              <a:t>The class with the highest probability score will be the predicted class.</a:t>
            </a:r>
            <a:endParaRPr sz="1500"/>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b="1" sz="2077" u="sng">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b="1" sz="1200" u="sng">
              <a:latin typeface="Arial"/>
              <a:ea typeface="Arial"/>
              <a:cs typeface="Arial"/>
              <a:sym typeface="Arial"/>
            </a:endParaRPr>
          </a:p>
          <a:p>
            <a:pPr indent="0" lvl="0" marL="0" rtl="0" algn="l">
              <a:spcBef>
                <a:spcPts val="0"/>
              </a:spcBef>
              <a:spcAft>
                <a:spcPts val="1200"/>
              </a:spcAft>
              <a:buNone/>
            </a:pPr>
            <a:r>
              <a:rPr lang="en-GB"/>
              <a:t>					Fig. Multiclass Classification of YOLO V5.</a:t>
            </a:r>
            <a:endParaRPr/>
          </a:p>
        </p:txBody>
      </p:sp>
      <p:pic>
        <p:nvPicPr>
          <p:cNvPr id="411" name="Google Shape;411;p57"/>
          <p:cNvPicPr preferRelativeResize="0"/>
          <p:nvPr/>
        </p:nvPicPr>
        <p:blipFill>
          <a:blip r:embed="rId3">
            <a:alphaModFix/>
          </a:blip>
          <a:stretch>
            <a:fillRect/>
          </a:stretch>
        </p:blipFill>
        <p:spPr>
          <a:xfrm>
            <a:off x="1600200" y="2948438"/>
            <a:ext cx="5943600" cy="1647825"/>
          </a:xfrm>
          <a:prstGeom prst="rect">
            <a:avLst/>
          </a:prstGeom>
          <a:noFill/>
          <a:ln>
            <a:noFill/>
          </a:ln>
        </p:spPr>
      </p:pic>
      <p:sp>
        <p:nvSpPr>
          <p:cNvPr id="412" name="Google Shape;412;p5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416" name="Shape 416"/>
        <p:cNvGrpSpPr/>
        <p:nvPr/>
      </p:nvGrpSpPr>
      <p:grpSpPr>
        <a:xfrm>
          <a:off x="0" y="0"/>
          <a:ext cx="0" cy="0"/>
          <a:chOff x="0" y="0"/>
          <a:chExt cx="0" cy="0"/>
        </a:xfrm>
      </p:grpSpPr>
      <p:sp>
        <p:nvSpPr>
          <p:cNvPr id="417" name="Google Shape;417;p58"/>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18" name="Google Shape;418;p58"/>
          <p:cNvSpPr txBox="1"/>
          <p:nvPr>
            <p:ph idx="1" type="body"/>
          </p:nvPr>
        </p:nvSpPr>
        <p:spPr>
          <a:xfrm>
            <a:off x="311700" y="1017725"/>
            <a:ext cx="8520600" cy="40329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sz="2645">
              <a:latin typeface="Arial"/>
              <a:ea typeface="Arial"/>
              <a:cs typeface="Arial"/>
              <a:sym typeface="Arial"/>
            </a:endParaRPr>
          </a:p>
          <a:p>
            <a:pPr indent="0" lvl="0" marL="0" rtl="0" algn="l">
              <a:spcBef>
                <a:spcPts val="1200"/>
              </a:spcBef>
              <a:spcAft>
                <a:spcPts val="0"/>
              </a:spcAft>
              <a:buNone/>
            </a:pPr>
            <a:r>
              <a:t/>
            </a:r>
            <a:endParaRPr sz="2645">
              <a:latin typeface="Arial"/>
              <a:ea typeface="Arial"/>
              <a:cs typeface="Arial"/>
              <a:sym typeface="Arial"/>
            </a:endParaRPr>
          </a:p>
          <a:p>
            <a:pPr indent="0" lvl="0" marL="0" rtl="0" algn="l">
              <a:spcBef>
                <a:spcPts val="1200"/>
              </a:spcBef>
              <a:spcAft>
                <a:spcPts val="0"/>
              </a:spcAft>
              <a:buNone/>
            </a:pPr>
            <a:r>
              <a:t/>
            </a:r>
            <a:endParaRPr sz="2993" u="sng">
              <a:latin typeface="Arial"/>
              <a:ea typeface="Arial"/>
              <a:cs typeface="Arial"/>
              <a:sym typeface="Arial"/>
            </a:endParaRPr>
          </a:p>
          <a:p>
            <a:pPr indent="0" lvl="0" marL="0" rtl="0" algn="l">
              <a:spcBef>
                <a:spcPts val="1200"/>
              </a:spcBef>
              <a:spcAft>
                <a:spcPts val="0"/>
              </a:spcAft>
              <a:buNone/>
            </a:pPr>
            <a:r>
              <a:t/>
            </a:r>
            <a:endParaRPr sz="100">
              <a:latin typeface="Arial"/>
              <a:ea typeface="Arial"/>
              <a:cs typeface="Arial"/>
              <a:sym typeface="Arial"/>
            </a:endParaRPr>
          </a:p>
          <a:p>
            <a:pPr indent="0" lvl="0" marL="0" rtl="0" algn="l">
              <a:spcBef>
                <a:spcPts val="1200"/>
              </a:spcBef>
              <a:spcAft>
                <a:spcPts val="0"/>
              </a:spcAft>
              <a:buNone/>
            </a:pPr>
            <a:r>
              <a:t/>
            </a:r>
            <a:endParaRPr sz="1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Clr>
                <a:schemeClr val="dk2"/>
              </a:buClr>
              <a:buSzPct val="78571"/>
              <a:buFont typeface="Arial"/>
              <a:buNone/>
            </a:pPr>
            <a:r>
              <a:t/>
            </a:r>
            <a:endParaRPr sz="1400">
              <a:latin typeface="Arial"/>
              <a:ea typeface="Arial"/>
              <a:cs typeface="Arial"/>
              <a:sym typeface="Arial"/>
            </a:endParaRPr>
          </a:p>
          <a:p>
            <a:pPr indent="0" lvl="0" marL="0" rtl="0" algn="l">
              <a:spcBef>
                <a:spcPts val="1200"/>
              </a:spcBef>
              <a:spcAft>
                <a:spcPts val="1200"/>
              </a:spcAft>
              <a:buNone/>
            </a:pPr>
            <a:r>
              <a:t/>
            </a:r>
            <a:endParaRPr/>
          </a:p>
        </p:txBody>
      </p:sp>
      <p:sp>
        <p:nvSpPr>
          <p:cNvPr id="419" name="Google Shape;419;p58"/>
          <p:cNvSpPr/>
          <p:nvPr/>
        </p:nvSpPr>
        <p:spPr>
          <a:xfrm flipH="1">
            <a:off x="1979400" y="2252425"/>
            <a:ext cx="7164600" cy="1239600"/>
          </a:xfrm>
          <a:prstGeom prst="homePlate">
            <a:avLst>
              <a:gd fmla="val 50000" name="adj"/>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       </a:t>
            </a:r>
            <a:r>
              <a:rPr b="1" lang="en-GB" sz="3700">
                <a:latin typeface="Playfair Display"/>
                <a:ea typeface="Playfair Display"/>
                <a:cs typeface="Playfair Display"/>
                <a:sym typeface="Playfair Display"/>
              </a:rPr>
              <a:t>HAAR Cascade Classifier</a:t>
            </a:r>
            <a:endParaRPr b="1" sz="3700">
              <a:latin typeface="Playfair Display"/>
              <a:ea typeface="Playfair Display"/>
              <a:cs typeface="Playfair Display"/>
              <a:sym typeface="Playfair Display"/>
            </a:endParaRPr>
          </a:p>
        </p:txBody>
      </p:sp>
      <p:sp>
        <p:nvSpPr>
          <p:cNvPr id="420" name="Google Shape;420;p5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424" name="Shape 424"/>
        <p:cNvGrpSpPr/>
        <p:nvPr/>
      </p:nvGrpSpPr>
      <p:grpSpPr>
        <a:xfrm>
          <a:off x="0" y="0"/>
          <a:ext cx="0" cy="0"/>
          <a:chOff x="0" y="0"/>
          <a:chExt cx="0" cy="0"/>
        </a:xfrm>
      </p:grpSpPr>
      <p:sp>
        <p:nvSpPr>
          <p:cNvPr id="425" name="Google Shape;425;p59"/>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a:t>
            </a:r>
            <a:r>
              <a:rPr lang="en-GB">
                <a:highlight>
                  <a:srgbClr val="CCCCCC"/>
                </a:highlight>
              </a:rPr>
              <a:t>~HAAR </a:t>
            </a:r>
            <a:r>
              <a:rPr lang="en-GB">
                <a:highlight>
                  <a:srgbClr val="CCCCCC"/>
                </a:highlight>
              </a:rPr>
              <a:t>CASCADE CLASSIFIER</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26" name="Google Shape;426;p59"/>
          <p:cNvSpPr txBox="1"/>
          <p:nvPr>
            <p:ph idx="1" type="body"/>
          </p:nvPr>
        </p:nvSpPr>
        <p:spPr>
          <a:xfrm>
            <a:off x="311700" y="1017725"/>
            <a:ext cx="8520600" cy="4032900"/>
          </a:xfrm>
          <a:prstGeom prst="rect">
            <a:avLst/>
          </a:prstGeom>
        </p:spPr>
        <p:txBody>
          <a:bodyPr anchorCtr="0" anchor="t" bIns="91425" lIns="91425" spcFirstLastPara="1" rIns="91425" wrap="square" tIns="91425">
            <a:normAutofit/>
          </a:bodyPr>
          <a:lstStyle/>
          <a:p>
            <a:pPr indent="0" lvl="0" marL="914400" rtl="0" algn="l">
              <a:spcBef>
                <a:spcPts val="0"/>
              </a:spcBef>
              <a:spcAft>
                <a:spcPts val="1200"/>
              </a:spcAft>
              <a:buNone/>
            </a:pPr>
            <a:r>
              <a:t/>
            </a:r>
            <a:endParaRPr sz="1445">
              <a:latin typeface="Arial"/>
              <a:ea typeface="Arial"/>
              <a:cs typeface="Arial"/>
              <a:sym typeface="Arial"/>
            </a:endParaRPr>
          </a:p>
        </p:txBody>
      </p:sp>
      <p:pic>
        <p:nvPicPr>
          <p:cNvPr id="427" name="Google Shape;427;p59"/>
          <p:cNvPicPr preferRelativeResize="0"/>
          <p:nvPr/>
        </p:nvPicPr>
        <p:blipFill>
          <a:blip r:embed="rId3">
            <a:alphaModFix/>
          </a:blip>
          <a:stretch>
            <a:fillRect/>
          </a:stretch>
        </p:blipFill>
        <p:spPr>
          <a:xfrm>
            <a:off x="1366838" y="2005013"/>
            <a:ext cx="6715125" cy="1438275"/>
          </a:xfrm>
          <a:prstGeom prst="rect">
            <a:avLst/>
          </a:prstGeom>
          <a:noFill/>
          <a:ln>
            <a:noFill/>
          </a:ln>
        </p:spPr>
      </p:pic>
      <p:sp>
        <p:nvSpPr>
          <p:cNvPr id="428" name="Google Shape;428;p5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432" name="Shape 432"/>
        <p:cNvGrpSpPr/>
        <p:nvPr/>
      </p:nvGrpSpPr>
      <p:grpSpPr>
        <a:xfrm>
          <a:off x="0" y="0"/>
          <a:ext cx="0" cy="0"/>
          <a:chOff x="0" y="0"/>
          <a:chExt cx="0" cy="0"/>
        </a:xfrm>
      </p:grpSpPr>
      <p:sp>
        <p:nvSpPr>
          <p:cNvPr id="433" name="Google Shape;433;p60"/>
          <p:cNvSpPr txBox="1"/>
          <p:nvPr>
            <p:ph type="title"/>
          </p:nvPr>
        </p:nvSpPr>
        <p:spPr>
          <a:xfrm>
            <a:off x="311700" y="249050"/>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a:t>
            </a:r>
            <a:r>
              <a:rPr lang="en-GB">
                <a:highlight>
                  <a:srgbClr val="CCCCCC"/>
                </a:highlight>
              </a:rPr>
              <a:t>~HAAR </a:t>
            </a:r>
            <a:r>
              <a:rPr lang="en-GB">
                <a:highlight>
                  <a:srgbClr val="CCCCCC"/>
                </a:highlight>
              </a:rPr>
              <a:t>CASCADE CLASSIFIER</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34" name="Google Shape;434;p60"/>
          <p:cNvSpPr txBox="1"/>
          <p:nvPr>
            <p:ph idx="1" type="body"/>
          </p:nvPr>
        </p:nvSpPr>
        <p:spPr>
          <a:xfrm>
            <a:off x="311700" y="1017725"/>
            <a:ext cx="8520600" cy="4032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GB" sz="1445"/>
              <a:t> </a:t>
            </a:r>
            <a:r>
              <a:rPr b="1" lang="en-GB" sz="1445" u="sng"/>
              <a:t> </a:t>
            </a:r>
            <a:endParaRPr sz="1845"/>
          </a:p>
        </p:txBody>
      </p:sp>
      <p:sp>
        <p:nvSpPr>
          <p:cNvPr id="435" name="Google Shape;435;p60"/>
          <p:cNvSpPr/>
          <p:nvPr/>
        </p:nvSpPr>
        <p:spPr>
          <a:xfrm>
            <a:off x="3485450" y="2260250"/>
            <a:ext cx="2270700" cy="1200600"/>
          </a:xfrm>
          <a:prstGeom prst="rect">
            <a:avLst/>
          </a:prstGeom>
          <a:solidFill>
            <a:srgbClr val="17E1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latin typeface="Playfair Display"/>
                <a:ea typeface="Playfair Display"/>
                <a:cs typeface="Playfair Display"/>
                <a:sym typeface="Playfair Display"/>
              </a:rPr>
              <a:t>Types of HAAR features for human ear</a:t>
            </a:r>
            <a:endParaRPr b="1">
              <a:latin typeface="Playfair Display"/>
              <a:ea typeface="Playfair Display"/>
              <a:cs typeface="Playfair Display"/>
              <a:sym typeface="Playfair Display"/>
            </a:endParaRPr>
          </a:p>
        </p:txBody>
      </p:sp>
      <p:sp>
        <p:nvSpPr>
          <p:cNvPr id="436" name="Google Shape;436;p60"/>
          <p:cNvSpPr/>
          <p:nvPr/>
        </p:nvSpPr>
        <p:spPr>
          <a:xfrm>
            <a:off x="5756150" y="2327600"/>
            <a:ext cx="1606800" cy="1065900"/>
          </a:xfrm>
          <a:prstGeom prst="homePlate">
            <a:avLst>
              <a:gd fmla="val 50000" name="adj"/>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ctr">
              <a:lnSpc>
                <a:spcPct val="150000"/>
              </a:lnSpc>
              <a:spcBef>
                <a:spcPts val="0"/>
              </a:spcBef>
              <a:spcAft>
                <a:spcPts val="1200"/>
              </a:spcAft>
              <a:buNone/>
            </a:pPr>
            <a:r>
              <a:t/>
            </a:r>
            <a:endParaRPr/>
          </a:p>
        </p:txBody>
      </p:sp>
      <p:sp>
        <p:nvSpPr>
          <p:cNvPr id="437" name="Google Shape;437;p60"/>
          <p:cNvSpPr/>
          <p:nvPr/>
        </p:nvSpPr>
        <p:spPr>
          <a:xfrm rot="5400000">
            <a:off x="3818750" y="3662600"/>
            <a:ext cx="1604100" cy="1200600"/>
          </a:xfrm>
          <a:prstGeom prst="homePlate">
            <a:avLst>
              <a:gd fmla="val 50000" name="adj"/>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0"/>
          <p:cNvSpPr/>
          <p:nvPr/>
        </p:nvSpPr>
        <p:spPr>
          <a:xfrm flipH="1">
            <a:off x="1878650" y="2295350"/>
            <a:ext cx="1606800" cy="1130400"/>
          </a:xfrm>
          <a:prstGeom prst="homePlate">
            <a:avLst>
              <a:gd fmla="val 50000" name="adj"/>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0"/>
          <p:cNvSpPr/>
          <p:nvPr/>
        </p:nvSpPr>
        <p:spPr>
          <a:xfrm rot="-5400000">
            <a:off x="3894150" y="982100"/>
            <a:ext cx="1355700" cy="1200600"/>
          </a:xfrm>
          <a:prstGeom prst="homePlate">
            <a:avLst>
              <a:gd fmla="val 50000" name="adj"/>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0"/>
          <p:cNvSpPr txBox="1"/>
          <p:nvPr/>
        </p:nvSpPr>
        <p:spPr>
          <a:xfrm>
            <a:off x="3634600" y="1421650"/>
            <a:ext cx="1831800" cy="741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GB" sz="1445">
                <a:solidFill>
                  <a:schemeClr val="dk2"/>
                </a:solidFill>
                <a:latin typeface="Playfair Display"/>
                <a:ea typeface="Playfair Display"/>
                <a:cs typeface="Playfair Display"/>
                <a:sym typeface="Playfair Display"/>
              </a:rPr>
              <a:t>Vertical HAAR features</a:t>
            </a:r>
            <a:endParaRPr sz="1000">
              <a:latin typeface="Playfair Display"/>
              <a:ea typeface="Playfair Display"/>
              <a:cs typeface="Playfair Display"/>
              <a:sym typeface="Playfair Display"/>
            </a:endParaRPr>
          </a:p>
        </p:txBody>
      </p:sp>
      <p:sp>
        <p:nvSpPr>
          <p:cNvPr id="441" name="Google Shape;441;p60"/>
          <p:cNvSpPr txBox="1"/>
          <p:nvPr/>
        </p:nvSpPr>
        <p:spPr>
          <a:xfrm>
            <a:off x="5670650" y="2436175"/>
            <a:ext cx="1482600" cy="741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GB" sz="1445">
                <a:solidFill>
                  <a:schemeClr val="dk2"/>
                </a:solidFill>
                <a:latin typeface="Playfair Display"/>
                <a:ea typeface="Playfair Display"/>
                <a:cs typeface="Playfair Display"/>
                <a:sym typeface="Playfair Display"/>
              </a:rPr>
              <a:t>Horizontal </a:t>
            </a:r>
            <a:r>
              <a:rPr lang="en-GB" sz="1445">
                <a:solidFill>
                  <a:schemeClr val="dk2"/>
                </a:solidFill>
                <a:latin typeface="Playfair Display"/>
                <a:ea typeface="Playfair Display"/>
                <a:cs typeface="Playfair Display"/>
                <a:sym typeface="Playfair Display"/>
              </a:rPr>
              <a:t>HAAR features</a:t>
            </a:r>
            <a:endParaRPr sz="1000">
              <a:latin typeface="Playfair Display"/>
              <a:ea typeface="Playfair Display"/>
              <a:cs typeface="Playfair Display"/>
              <a:sym typeface="Playfair Display"/>
            </a:endParaRPr>
          </a:p>
        </p:txBody>
      </p:sp>
      <p:sp>
        <p:nvSpPr>
          <p:cNvPr id="442" name="Google Shape;442;p60"/>
          <p:cNvSpPr txBox="1"/>
          <p:nvPr/>
        </p:nvSpPr>
        <p:spPr>
          <a:xfrm>
            <a:off x="1948300" y="2490050"/>
            <a:ext cx="1606800" cy="70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GB" sz="1345">
                <a:solidFill>
                  <a:schemeClr val="dk2"/>
                </a:solidFill>
                <a:latin typeface="Playfair Display"/>
                <a:ea typeface="Playfair Display"/>
                <a:cs typeface="Playfair Display"/>
                <a:sym typeface="Playfair Display"/>
              </a:rPr>
              <a:t>Centre-Surround</a:t>
            </a:r>
            <a:r>
              <a:rPr lang="en-GB" sz="1345">
                <a:solidFill>
                  <a:schemeClr val="dk2"/>
                </a:solidFill>
                <a:latin typeface="Playfair Display"/>
                <a:ea typeface="Playfair Display"/>
                <a:cs typeface="Playfair Display"/>
                <a:sym typeface="Playfair Display"/>
              </a:rPr>
              <a:t> HAAR features</a:t>
            </a:r>
            <a:endParaRPr sz="900">
              <a:latin typeface="Playfair Display"/>
              <a:ea typeface="Playfair Display"/>
              <a:cs typeface="Playfair Display"/>
              <a:sym typeface="Playfair Display"/>
            </a:endParaRPr>
          </a:p>
        </p:txBody>
      </p:sp>
      <p:sp>
        <p:nvSpPr>
          <p:cNvPr id="443" name="Google Shape;443;p60"/>
          <p:cNvSpPr txBox="1"/>
          <p:nvPr/>
        </p:nvSpPr>
        <p:spPr>
          <a:xfrm>
            <a:off x="3925100" y="3558450"/>
            <a:ext cx="1391400" cy="70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GB" sz="1345">
                <a:solidFill>
                  <a:schemeClr val="dk2"/>
                </a:solidFill>
                <a:latin typeface="Playfair Display"/>
                <a:ea typeface="Playfair Display"/>
                <a:cs typeface="Playfair Display"/>
                <a:sym typeface="Playfair Display"/>
              </a:rPr>
              <a:t>Four-rectangle </a:t>
            </a:r>
            <a:r>
              <a:rPr lang="en-GB" sz="1345">
                <a:solidFill>
                  <a:schemeClr val="dk2"/>
                </a:solidFill>
                <a:latin typeface="Playfair Display"/>
                <a:ea typeface="Playfair Display"/>
                <a:cs typeface="Playfair Display"/>
                <a:sym typeface="Playfair Display"/>
              </a:rPr>
              <a:t>HAAR features</a:t>
            </a:r>
            <a:endParaRPr sz="900">
              <a:latin typeface="Playfair Display"/>
              <a:ea typeface="Playfair Display"/>
              <a:cs typeface="Playfair Display"/>
              <a:sym typeface="Playfair Display"/>
            </a:endParaRPr>
          </a:p>
        </p:txBody>
      </p:sp>
      <p:sp>
        <p:nvSpPr>
          <p:cNvPr id="444" name="Google Shape;444;p6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448" name="Shape 448"/>
        <p:cNvGrpSpPr/>
        <p:nvPr/>
      </p:nvGrpSpPr>
      <p:grpSpPr>
        <a:xfrm>
          <a:off x="0" y="0"/>
          <a:ext cx="0" cy="0"/>
          <a:chOff x="0" y="0"/>
          <a:chExt cx="0" cy="0"/>
        </a:xfrm>
      </p:grpSpPr>
      <p:sp>
        <p:nvSpPr>
          <p:cNvPr id="449" name="Google Shape;449;p61"/>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a:t>
            </a:r>
            <a:r>
              <a:rPr lang="en-GB">
                <a:highlight>
                  <a:srgbClr val="CCCCCC"/>
                </a:highlight>
              </a:rPr>
              <a:t>~HAAR </a:t>
            </a:r>
            <a:r>
              <a:rPr lang="en-GB">
                <a:highlight>
                  <a:srgbClr val="CCCCCC"/>
                </a:highlight>
              </a:rPr>
              <a:t>CASCADE CLASSIFIER</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50" name="Google Shape;450;p61"/>
          <p:cNvSpPr txBox="1"/>
          <p:nvPr>
            <p:ph idx="1" type="body"/>
          </p:nvPr>
        </p:nvSpPr>
        <p:spPr>
          <a:xfrm>
            <a:off x="311700" y="1017725"/>
            <a:ext cx="8520600" cy="4032900"/>
          </a:xfrm>
          <a:prstGeom prst="rect">
            <a:avLst/>
          </a:prstGeom>
        </p:spPr>
        <p:txBody>
          <a:bodyPr anchorCtr="0" anchor="t" bIns="91425" lIns="91425" spcFirstLastPara="1" rIns="91425" wrap="square" tIns="91425">
            <a:normAutofit/>
          </a:bodyPr>
          <a:lstStyle/>
          <a:p>
            <a:pPr indent="-345802" lvl="0" marL="457200" rtl="0" algn="l">
              <a:lnSpc>
                <a:spcPct val="150000"/>
              </a:lnSpc>
              <a:spcBef>
                <a:spcPts val="0"/>
              </a:spcBef>
              <a:spcAft>
                <a:spcPts val="0"/>
              </a:spcAft>
              <a:buSzPts val="1846"/>
              <a:buChar char="●"/>
            </a:pPr>
            <a:r>
              <a:rPr lang="en-GB" sz="1845"/>
              <a:t>Calculating HAAR features of human ear</a:t>
            </a:r>
            <a:endParaRPr sz="1845"/>
          </a:p>
          <a:p>
            <a:pPr indent="-345802" lvl="0" marL="457200" rtl="0" algn="l">
              <a:lnSpc>
                <a:spcPct val="150000"/>
              </a:lnSpc>
              <a:spcBef>
                <a:spcPts val="0"/>
              </a:spcBef>
              <a:spcAft>
                <a:spcPts val="0"/>
              </a:spcAft>
              <a:buSzPts val="1846"/>
              <a:buChar char="●"/>
            </a:pPr>
            <a:r>
              <a:rPr lang="en-GB" sz="1845"/>
              <a:t>Creating integral images from the original image of the human ear</a:t>
            </a:r>
            <a:endParaRPr sz="1845"/>
          </a:p>
          <a:p>
            <a:pPr indent="-345802" lvl="0" marL="457200" rtl="0" algn="l">
              <a:lnSpc>
                <a:spcPct val="150000"/>
              </a:lnSpc>
              <a:spcBef>
                <a:spcPts val="0"/>
              </a:spcBef>
              <a:spcAft>
                <a:spcPts val="0"/>
              </a:spcAft>
              <a:buSzPts val="1846"/>
              <a:buChar char="●"/>
            </a:pPr>
            <a:r>
              <a:rPr lang="en-GB" sz="1845"/>
              <a:t>Adaboost training</a:t>
            </a:r>
            <a:endParaRPr sz="1845"/>
          </a:p>
          <a:p>
            <a:pPr indent="-345802" lvl="0" marL="457200" rtl="0" algn="l">
              <a:lnSpc>
                <a:spcPct val="150000"/>
              </a:lnSpc>
              <a:spcBef>
                <a:spcPts val="0"/>
              </a:spcBef>
              <a:spcAft>
                <a:spcPts val="0"/>
              </a:spcAft>
              <a:buSzPts val="1846"/>
              <a:buChar char="●"/>
            </a:pPr>
            <a:r>
              <a:rPr lang="en-GB" sz="1845"/>
              <a:t>Implementing cascading classifier</a:t>
            </a:r>
            <a:endParaRPr sz="1845"/>
          </a:p>
          <a:p>
            <a:pPr indent="0" lvl="0" marL="457200" rtl="0" algn="l">
              <a:spcBef>
                <a:spcPts val="1200"/>
              </a:spcBef>
              <a:spcAft>
                <a:spcPts val="1200"/>
              </a:spcAft>
              <a:buNone/>
            </a:pPr>
            <a:r>
              <a:t/>
            </a:r>
            <a:endParaRPr sz="1445">
              <a:latin typeface="Arial"/>
              <a:ea typeface="Arial"/>
              <a:cs typeface="Arial"/>
              <a:sym typeface="Arial"/>
            </a:endParaRPr>
          </a:p>
        </p:txBody>
      </p:sp>
      <p:sp>
        <p:nvSpPr>
          <p:cNvPr id="451" name="Google Shape;451;p6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455" name="Shape 455"/>
        <p:cNvGrpSpPr/>
        <p:nvPr/>
      </p:nvGrpSpPr>
      <p:grpSpPr>
        <a:xfrm>
          <a:off x="0" y="0"/>
          <a:ext cx="0" cy="0"/>
          <a:chOff x="0" y="0"/>
          <a:chExt cx="0" cy="0"/>
        </a:xfrm>
      </p:grpSpPr>
      <p:sp>
        <p:nvSpPr>
          <p:cNvPr id="456" name="Google Shape;456;p62"/>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a:t>
            </a:r>
            <a:r>
              <a:rPr lang="en-GB">
                <a:highlight>
                  <a:srgbClr val="CCCCCC"/>
                </a:highlight>
              </a:rPr>
              <a:t>~HAAR </a:t>
            </a:r>
            <a:r>
              <a:rPr lang="en-GB">
                <a:highlight>
                  <a:srgbClr val="CCCCCC"/>
                </a:highlight>
              </a:rPr>
              <a:t>CASCADE CLASSIFIER</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57" name="Google Shape;457;p62"/>
          <p:cNvSpPr/>
          <p:nvPr/>
        </p:nvSpPr>
        <p:spPr>
          <a:xfrm>
            <a:off x="612675" y="2198150"/>
            <a:ext cx="1407475" cy="1604100"/>
          </a:xfrm>
          <a:prstGeom prst="flowChartProcess">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Calculation of HAAR features of human ear</a:t>
            </a:r>
            <a:r>
              <a:rPr b="1" lang="en-GB">
                <a:solidFill>
                  <a:schemeClr val="dk2"/>
                </a:solidFill>
                <a:latin typeface="Playfair Display"/>
                <a:ea typeface="Playfair Display"/>
                <a:cs typeface="Playfair Display"/>
                <a:sym typeface="Playfair Display"/>
              </a:rPr>
              <a:t> </a:t>
            </a:r>
            <a:endParaRPr/>
          </a:p>
        </p:txBody>
      </p:sp>
      <p:sp>
        <p:nvSpPr>
          <p:cNvPr id="458" name="Google Shape;458;p62"/>
          <p:cNvSpPr/>
          <p:nvPr/>
        </p:nvSpPr>
        <p:spPr>
          <a:xfrm>
            <a:off x="2123625" y="2606900"/>
            <a:ext cx="952200" cy="786600"/>
          </a:xfrm>
          <a:prstGeom prst="mathEqual">
            <a:avLst>
              <a:gd fmla="val 23520" name="adj1"/>
              <a:gd fmla="val 11760" name="adj2"/>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2"/>
          <p:cNvSpPr/>
          <p:nvPr/>
        </p:nvSpPr>
        <p:spPr>
          <a:xfrm>
            <a:off x="3200013" y="2198150"/>
            <a:ext cx="1407475" cy="16041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300">
                <a:solidFill>
                  <a:schemeClr val="dk2"/>
                </a:solidFill>
                <a:latin typeface="Playfair Display"/>
                <a:ea typeface="Playfair Display"/>
                <a:cs typeface="Playfair Display"/>
                <a:sym typeface="Playfair Display"/>
              </a:rPr>
              <a:t>Avg. of pixel values of the </a:t>
            </a:r>
            <a:r>
              <a:rPr b="1" lang="en-GB" sz="1300">
                <a:solidFill>
                  <a:schemeClr val="dk2"/>
                </a:solidFill>
                <a:latin typeface="Playfair Display"/>
                <a:ea typeface="Playfair Display"/>
                <a:cs typeface="Playfair Display"/>
                <a:sym typeface="Playfair Display"/>
              </a:rPr>
              <a:t>darker</a:t>
            </a:r>
            <a:r>
              <a:rPr lang="en-GB" sz="1300">
                <a:solidFill>
                  <a:schemeClr val="dk2"/>
                </a:solidFill>
                <a:latin typeface="Playfair Display"/>
                <a:ea typeface="Playfair Display"/>
                <a:cs typeface="Playfair Display"/>
                <a:sym typeface="Playfair Display"/>
              </a:rPr>
              <a:t> region of human ear e.g., canal, concha</a:t>
            </a:r>
            <a:r>
              <a:rPr b="1" lang="en-GB" sz="1300">
                <a:solidFill>
                  <a:schemeClr val="dk2"/>
                </a:solidFill>
                <a:latin typeface="Playfair Display"/>
                <a:ea typeface="Playfair Display"/>
                <a:cs typeface="Playfair Display"/>
                <a:sym typeface="Playfair Display"/>
              </a:rPr>
              <a:t> </a:t>
            </a:r>
            <a:endParaRPr sz="1300"/>
          </a:p>
        </p:txBody>
      </p:sp>
      <p:cxnSp>
        <p:nvCxnSpPr>
          <p:cNvPr id="460" name="Google Shape;460;p62"/>
          <p:cNvCxnSpPr/>
          <p:nvPr/>
        </p:nvCxnSpPr>
        <p:spPr>
          <a:xfrm>
            <a:off x="3044700" y="1753125"/>
            <a:ext cx="10500" cy="2287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62"/>
          <p:cNvSpPr/>
          <p:nvPr/>
        </p:nvSpPr>
        <p:spPr>
          <a:xfrm>
            <a:off x="4752300" y="2606900"/>
            <a:ext cx="952200" cy="786600"/>
          </a:xfrm>
          <a:prstGeom prst="mathMinus">
            <a:avLst>
              <a:gd fmla="val 23520" name="adj1"/>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2"/>
          <p:cNvSpPr/>
          <p:nvPr/>
        </p:nvSpPr>
        <p:spPr>
          <a:xfrm>
            <a:off x="6063875" y="2198150"/>
            <a:ext cx="1407475" cy="16041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300">
                <a:solidFill>
                  <a:schemeClr val="dk2"/>
                </a:solidFill>
                <a:latin typeface="Playfair Display"/>
                <a:ea typeface="Playfair Display"/>
                <a:cs typeface="Playfair Display"/>
                <a:sym typeface="Playfair Display"/>
              </a:rPr>
              <a:t>Avg. of pixel values of the </a:t>
            </a:r>
            <a:r>
              <a:rPr b="1" lang="en-GB" sz="1300">
                <a:solidFill>
                  <a:schemeClr val="dk2"/>
                </a:solidFill>
                <a:latin typeface="Playfair Display"/>
                <a:ea typeface="Playfair Display"/>
                <a:cs typeface="Playfair Display"/>
                <a:sym typeface="Playfair Display"/>
              </a:rPr>
              <a:t>lighter </a:t>
            </a:r>
            <a:r>
              <a:rPr lang="en-GB" sz="1300">
                <a:solidFill>
                  <a:schemeClr val="dk2"/>
                </a:solidFill>
                <a:latin typeface="Playfair Display"/>
                <a:ea typeface="Playfair Display"/>
                <a:cs typeface="Playfair Display"/>
                <a:sym typeface="Playfair Display"/>
              </a:rPr>
              <a:t>region of human ear e.g., helix, antihelix</a:t>
            </a:r>
            <a:endParaRPr sz="1300"/>
          </a:p>
        </p:txBody>
      </p:sp>
      <p:cxnSp>
        <p:nvCxnSpPr>
          <p:cNvPr id="463" name="Google Shape;463;p62"/>
          <p:cNvCxnSpPr/>
          <p:nvPr/>
        </p:nvCxnSpPr>
        <p:spPr>
          <a:xfrm>
            <a:off x="7605800" y="1753125"/>
            <a:ext cx="10500" cy="2287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62"/>
          <p:cNvSpPr txBox="1"/>
          <p:nvPr/>
        </p:nvSpPr>
        <p:spPr>
          <a:xfrm>
            <a:off x="581625" y="4216225"/>
            <a:ext cx="788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layfair Display"/>
                <a:ea typeface="Playfair Display"/>
                <a:cs typeface="Playfair Display"/>
                <a:sym typeface="Playfair Display"/>
              </a:rPr>
              <a:t>**If the difference is close to 1, then a feature is selected**</a:t>
            </a:r>
            <a:endParaRPr b="1">
              <a:latin typeface="Playfair Display"/>
              <a:ea typeface="Playfair Display"/>
              <a:cs typeface="Playfair Display"/>
              <a:sym typeface="Playfair Display"/>
            </a:endParaRPr>
          </a:p>
        </p:txBody>
      </p:sp>
      <p:sp>
        <p:nvSpPr>
          <p:cNvPr id="465" name="Google Shape;465;p62"/>
          <p:cNvSpPr txBox="1"/>
          <p:nvPr/>
        </p:nvSpPr>
        <p:spPr>
          <a:xfrm>
            <a:off x="786550" y="1160500"/>
            <a:ext cx="5663100" cy="468900"/>
          </a:xfrm>
          <a:prstGeom prst="rect">
            <a:avLst/>
          </a:prstGeom>
          <a:noFill/>
          <a:ln>
            <a:noFill/>
          </a:ln>
        </p:spPr>
        <p:txBody>
          <a:bodyPr anchorCtr="0" anchor="t" bIns="91425" lIns="91425" spcFirstLastPara="1" rIns="91425" wrap="square" tIns="91425">
            <a:spAutoFit/>
          </a:bodyPr>
          <a:lstStyle/>
          <a:p>
            <a:pPr indent="-345802" lvl="0" marL="457200" rtl="0" algn="l">
              <a:lnSpc>
                <a:spcPct val="150000"/>
              </a:lnSpc>
              <a:spcBef>
                <a:spcPts val="0"/>
              </a:spcBef>
              <a:spcAft>
                <a:spcPts val="0"/>
              </a:spcAft>
              <a:buClr>
                <a:schemeClr val="dk2"/>
              </a:buClr>
              <a:buSzPts val="1846"/>
              <a:buFont typeface="Playfair Display"/>
              <a:buChar char="●"/>
            </a:pPr>
            <a:r>
              <a:rPr lang="en-GB" sz="1845">
                <a:solidFill>
                  <a:schemeClr val="dk2"/>
                </a:solidFill>
                <a:latin typeface="Playfair Display"/>
                <a:ea typeface="Playfair Display"/>
                <a:cs typeface="Playfair Display"/>
                <a:sym typeface="Playfair Display"/>
              </a:rPr>
              <a:t>Calculation of HAAR features:</a:t>
            </a:r>
            <a:endParaRPr sz="1845">
              <a:solidFill>
                <a:schemeClr val="dk2"/>
              </a:solidFill>
              <a:latin typeface="Playfair Display"/>
              <a:ea typeface="Playfair Display"/>
              <a:cs typeface="Playfair Display"/>
              <a:sym typeface="Playfair Display"/>
            </a:endParaRPr>
          </a:p>
        </p:txBody>
      </p:sp>
      <p:sp>
        <p:nvSpPr>
          <p:cNvPr id="466" name="Google Shape;466;p6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470" name="Shape 470"/>
        <p:cNvGrpSpPr/>
        <p:nvPr/>
      </p:nvGrpSpPr>
      <p:grpSpPr>
        <a:xfrm>
          <a:off x="0" y="0"/>
          <a:ext cx="0" cy="0"/>
          <a:chOff x="0" y="0"/>
          <a:chExt cx="0" cy="0"/>
        </a:xfrm>
      </p:grpSpPr>
      <p:sp>
        <p:nvSpPr>
          <p:cNvPr id="471" name="Google Shape;471;p63"/>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a:t>
            </a:r>
            <a:r>
              <a:rPr lang="en-GB">
                <a:highlight>
                  <a:srgbClr val="CCCCCC"/>
                </a:highlight>
              </a:rPr>
              <a:t>~HAAR </a:t>
            </a:r>
            <a:r>
              <a:rPr lang="en-GB">
                <a:highlight>
                  <a:srgbClr val="CCCCCC"/>
                </a:highlight>
              </a:rPr>
              <a:t>CASCADE CLASSIFIER</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72" name="Google Shape;472;p63"/>
          <p:cNvSpPr txBox="1"/>
          <p:nvPr>
            <p:ph idx="1" type="body"/>
          </p:nvPr>
        </p:nvSpPr>
        <p:spPr>
          <a:xfrm>
            <a:off x="311700" y="1017725"/>
            <a:ext cx="8520600" cy="40329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t/>
            </a:r>
            <a:endParaRPr sz="1845"/>
          </a:p>
          <a:p>
            <a:pPr indent="0" lvl="0" marL="457200" rtl="0" algn="l">
              <a:spcBef>
                <a:spcPts val="1200"/>
              </a:spcBef>
              <a:spcAft>
                <a:spcPts val="1200"/>
              </a:spcAft>
              <a:buNone/>
            </a:pPr>
            <a:r>
              <a:t/>
            </a:r>
            <a:endParaRPr sz="1445">
              <a:latin typeface="Arial"/>
              <a:ea typeface="Arial"/>
              <a:cs typeface="Arial"/>
              <a:sym typeface="Arial"/>
            </a:endParaRPr>
          </a:p>
        </p:txBody>
      </p:sp>
      <p:pic>
        <p:nvPicPr>
          <p:cNvPr id="473" name="Google Shape;473;p63"/>
          <p:cNvPicPr preferRelativeResize="0"/>
          <p:nvPr/>
        </p:nvPicPr>
        <p:blipFill>
          <a:blip r:embed="rId3">
            <a:alphaModFix/>
          </a:blip>
          <a:stretch>
            <a:fillRect/>
          </a:stretch>
        </p:blipFill>
        <p:spPr>
          <a:xfrm>
            <a:off x="1896750" y="1322663"/>
            <a:ext cx="5267701" cy="3029725"/>
          </a:xfrm>
          <a:prstGeom prst="rect">
            <a:avLst/>
          </a:prstGeom>
          <a:noFill/>
          <a:ln>
            <a:noFill/>
          </a:ln>
        </p:spPr>
      </p:pic>
      <p:sp>
        <p:nvSpPr>
          <p:cNvPr id="474" name="Google Shape;474;p63"/>
          <p:cNvSpPr txBox="1"/>
          <p:nvPr/>
        </p:nvSpPr>
        <p:spPr>
          <a:xfrm>
            <a:off x="628950" y="4474950"/>
            <a:ext cx="788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layfair Display"/>
                <a:ea typeface="Playfair Display"/>
                <a:cs typeface="Playfair Display"/>
                <a:sym typeface="Playfair Display"/>
              </a:rPr>
              <a:t>Fig. Darker and lighter regions of human ear</a:t>
            </a:r>
            <a:endParaRPr b="1">
              <a:latin typeface="Playfair Display"/>
              <a:ea typeface="Playfair Display"/>
              <a:cs typeface="Playfair Display"/>
              <a:sym typeface="Playfair Display"/>
            </a:endParaRPr>
          </a:p>
        </p:txBody>
      </p:sp>
      <p:sp>
        <p:nvSpPr>
          <p:cNvPr id="475" name="Google Shape;475;p6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INTRODUCTION </a:t>
            </a:r>
            <a:endParaRPr>
              <a:highlight>
                <a:srgbClr val="CCCCCC"/>
              </a:highlight>
            </a:endParaRPr>
          </a:p>
        </p:txBody>
      </p:sp>
      <p:sp>
        <p:nvSpPr>
          <p:cNvPr id="148" name="Google Shape;148;p28"/>
          <p:cNvSpPr txBox="1"/>
          <p:nvPr>
            <p:ph idx="1" type="body"/>
          </p:nvPr>
        </p:nvSpPr>
        <p:spPr>
          <a:xfrm>
            <a:off x="281575" y="117382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9" name="Google Shape;149;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0" name="Google Shape;150;p28"/>
          <p:cNvSpPr/>
          <p:nvPr/>
        </p:nvSpPr>
        <p:spPr>
          <a:xfrm>
            <a:off x="588975" y="1408250"/>
            <a:ext cx="1366500" cy="783000"/>
          </a:xfrm>
          <a:prstGeom prst="rightArrow">
            <a:avLst>
              <a:gd fmla="val 50000" name="adj1"/>
              <a:gd fmla="val 50000" name="adj2"/>
            </a:avLst>
          </a:prstGeom>
          <a:solidFill>
            <a:srgbClr val="36E1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Biometrics</a:t>
            </a:r>
            <a:endParaRPr>
              <a:latin typeface="Playfair Display"/>
              <a:ea typeface="Playfair Display"/>
              <a:cs typeface="Playfair Display"/>
              <a:sym typeface="Playfair Display"/>
            </a:endParaRPr>
          </a:p>
        </p:txBody>
      </p:sp>
      <p:sp>
        <p:nvSpPr>
          <p:cNvPr id="151" name="Google Shape;151;p28"/>
          <p:cNvSpPr/>
          <p:nvPr/>
        </p:nvSpPr>
        <p:spPr>
          <a:xfrm>
            <a:off x="1955475" y="1173825"/>
            <a:ext cx="1811700" cy="1332300"/>
          </a:xfrm>
          <a:prstGeom prst="round2DiagRect">
            <a:avLst>
              <a:gd fmla="val 16667" name="adj1"/>
              <a:gd fmla="val 0" name="adj2"/>
            </a:avLst>
          </a:prstGeom>
          <a:solidFill>
            <a:srgbClr val="E375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Measurement of people’s unique physical characteristics </a:t>
            </a:r>
            <a:endParaRPr>
              <a:latin typeface="Playfair Display"/>
              <a:ea typeface="Playfair Display"/>
              <a:cs typeface="Playfair Display"/>
              <a:sym typeface="Playfair Display"/>
            </a:endParaRPr>
          </a:p>
        </p:txBody>
      </p:sp>
      <p:sp>
        <p:nvSpPr>
          <p:cNvPr id="152" name="Google Shape;152;p28"/>
          <p:cNvSpPr/>
          <p:nvPr/>
        </p:nvSpPr>
        <p:spPr>
          <a:xfrm>
            <a:off x="3996350" y="1323800"/>
            <a:ext cx="1536600" cy="9519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Basic Premise</a:t>
            </a:r>
            <a:endParaRPr>
              <a:latin typeface="Playfair Display"/>
              <a:ea typeface="Playfair Display"/>
              <a:cs typeface="Playfair Display"/>
              <a:sym typeface="Playfair Display"/>
            </a:endParaRPr>
          </a:p>
          <a:p>
            <a:pPr indent="0" lvl="0" marL="0" rtl="0" algn="ctr">
              <a:spcBef>
                <a:spcPts val="0"/>
              </a:spcBef>
              <a:spcAft>
                <a:spcPts val="0"/>
              </a:spcAft>
              <a:buNone/>
            </a:pPr>
            <a:r>
              <a:rPr lang="en-GB">
                <a:latin typeface="Playfair Display"/>
                <a:ea typeface="Playfair Display"/>
                <a:cs typeface="Playfair Display"/>
                <a:sym typeface="Playfair Display"/>
              </a:rPr>
              <a:t>Of Biometrics</a:t>
            </a:r>
            <a:endParaRPr>
              <a:latin typeface="Playfair Display"/>
              <a:ea typeface="Playfair Display"/>
              <a:cs typeface="Playfair Display"/>
              <a:sym typeface="Playfair Display"/>
            </a:endParaRPr>
          </a:p>
        </p:txBody>
      </p:sp>
      <p:sp>
        <p:nvSpPr>
          <p:cNvPr id="153" name="Google Shape;153;p28"/>
          <p:cNvSpPr/>
          <p:nvPr/>
        </p:nvSpPr>
        <p:spPr>
          <a:xfrm>
            <a:off x="5532950" y="1173825"/>
            <a:ext cx="1811700" cy="1332300"/>
          </a:xfrm>
          <a:prstGeom prst="round2DiagRect">
            <a:avLst>
              <a:gd fmla="val 16667" name="adj1"/>
              <a:gd fmla="val 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Accurate person identification by using unique physical characteristics </a:t>
            </a:r>
            <a:r>
              <a:rPr lang="en-GB">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154" name="Google Shape;154;p28"/>
          <p:cNvSpPr/>
          <p:nvPr/>
        </p:nvSpPr>
        <p:spPr>
          <a:xfrm>
            <a:off x="588975" y="3180475"/>
            <a:ext cx="1888500" cy="1237200"/>
          </a:xfrm>
          <a:prstGeom prst="righ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Biometric organs of human being</a:t>
            </a:r>
            <a:endParaRPr>
              <a:latin typeface="Playfair Display"/>
              <a:ea typeface="Playfair Display"/>
              <a:cs typeface="Playfair Display"/>
              <a:sym typeface="Playfair Display"/>
            </a:endParaRPr>
          </a:p>
        </p:txBody>
      </p:sp>
      <p:sp>
        <p:nvSpPr>
          <p:cNvPr id="155" name="Google Shape;155;p28"/>
          <p:cNvSpPr/>
          <p:nvPr/>
        </p:nvSpPr>
        <p:spPr>
          <a:xfrm>
            <a:off x="2477475" y="3132925"/>
            <a:ext cx="1811700" cy="1237200"/>
          </a:xfrm>
          <a:prstGeom prst="round2DiagRect">
            <a:avLst>
              <a:gd fmla="val 16667" name="adj1"/>
              <a:gd fmla="val 0" name="adj2"/>
            </a:avLst>
          </a:prstGeom>
          <a:solidFill>
            <a:srgbClr val="5E96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Face</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Iris</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Ear</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Voice</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Fingerprint, etc.</a:t>
            </a:r>
            <a:endParaRPr>
              <a:latin typeface="Playfair Display"/>
              <a:ea typeface="Playfair Display"/>
              <a:cs typeface="Playfair Display"/>
              <a:sym typeface="Playfair Display"/>
            </a:endParaRPr>
          </a:p>
        </p:txBody>
      </p:sp>
      <p:sp>
        <p:nvSpPr>
          <p:cNvPr id="156" name="Google Shape;156;p28"/>
          <p:cNvSpPr/>
          <p:nvPr/>
        </p:nvSpPr>
        <p:spPr>
          <a:xfrm>
            <a:off x="4472325" y="3316675"/>
            <a:ext cx="1536600" cy="869700"/>
          </a:xfrm>
          <a:prstGeom prst="rightArrow">
            <a:avLst>
              <a:gd fmla="val 50000" name="adj1"/>
              <a:gd fmla="val 50000" name="adj2"/>
            </a:avLst>
          </a:prstGeom>
          <a:solidFill>
            <a:srgbClr val="17E1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Ear Biometrics</a:t>
            </a:r>
            <a:endParaRPr>
              <a:latin typeface="Playfair Display"/>
              <a:ea typeface="Playfair Display"/>
              <a:cs typeface="Playfair Display"/>
              <a:sym typeface="Playfair Display"/>
            </a:endParaRPr>
          </a:p>
        </p:txBody>
      </p:sp>
      <p:sp>
        <p:nvSpPr>
          <p:cNvPr id="157" name="Google Shape;157;p28"/>
          <p:cNvSpPr/>
          <p:nvPr/>
        </p:nvSpPr>
        <p:spPr>
          <a:xfrm>
            <a:off x="6008925" y="3037825"/>
            <a:ext cx="2489100" cy="1332300"/>
          </a:xfrm>
          <a:prstGeom prst="round2DiagRect">
            <a:avLst>
              <a:gd fmla="val 16667" name="adj1"/>
              <a:gd fmla="val 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 A form of bimetric identification</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GB">
                <a:latin typeface="Playfair Display"/>
                <a:ea typeface="Playfair Display"/>
                <a:cs typeface="Playfair Display"/>
                <a:sym typeface="Playfair Display"/>
              </a:rPr>
              <a:t>Uses the unique features of ear for person identification</a:t>
            </a:r>
            <a:endParaRPr>
              <a:latin typeface="Playfair Display"/>
              <a:ea typeface="Playfair Display"/>
              <a:cs typeface="Playfair Display"/>
              <a:sym typeface="Playfair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479" name="Shape 479"/>
        <p:cNvGrpSpPr/>
        <p:nvPr/>
      </p:nvGrpSpPr>
      <p:grpSpPr>
        <a:xfrm>
          <a:off x="0" y="0"/>
          <a:ext cx="0" cy="0"/>
          <a:chOff x="0" y="0"/>
          <a:chExt cx="0" cy="0"/>
        </a:xfrm>
      </p:grpSpPr>
      <p:sp>
        <p:nvSpPr>
          <p:cNvPr id="480" name="Google Shape;480;p64"/>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a:t>
            </a:r>
            <a:r>
              <a:rPr lang="en-GB">
                <a:highlight>
                  <a:srgbClr val="CCCCCC"/>
                </a:highlight>
              </a:rPr>
              <a:t>~HAAR </a:t>
            </a:r>
            <a:r>
              <a:rPr lang="en-GB">
                <a:highlight>
                  <a:srgbClr val="CCCCCC"/>
                </a:highlight>
              </a:rPr>
              <a:t>CASCADE CLASSIFIER</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81" name="Google Shape;481;p64"/>
          <p:cNvSpPr txBox="1"/>
          <p:nvPr>
            <p:ph idx="1" type="body"/>
          </p:nvPr>
        </p:nvSpPr>
        <p:spPr>
          <a:xfrm>
            <a:off x="311700" y="1017725"/>
            <a:ext cx="8520600" cy="4032900"/>
          </a:xfrm>
          <a:prstGeom prst="rect">
            <a:avLst/>
          </a:prstGeom>
        </p:spPr>
        <p:txBody>
          <a:bodyPr anchorCtr="0" anchor="t" bIns="91425" lIns="91425" spcFirstLastPara="1" rIns="91425" wrap="square" tIns="91425">
            <a:normAutofit/>
          </a:bodyPr>
          <a:lstStyle/>
          <a:p>
            <a:pPr indent="-345802" lvl="0" marL="457200" rtl="0" algn="l">
              <a:lnSpc>
                <a:spcPct val="150000"/>
              </a:lnSpc>
              <a:spcBef>
                <a:spcPts val="0"/>
              </a:spcBef>
              <a:spcAft>
                <a:spcPts val="0"/>
              </a:spcAft>
              <a:buSzPts val="1846"/>
              <a:buChar char="●"/>
            </a:pPr>
            <a:r>
              <a:rPr lang="en-GB" sz="1845"/>
              <a:t>Creating integral images of human ear:</a:t>
            </a:r>
            <a:endParaRPr sz="1845"/>
          </a:p>
          <a:p>
            <a:pPr indent="0" lvl="0" marL="914400" rtl="0" algn="l">
              <a:spcBef>
                <a:spcPts val="1200"/>
              </a:spcBef>
              <a:spcAft>
                <a:spcPts val="1200"/>
              </a:spcAft>
              <a:buNone/>
            </a:pPr>
            <a:r>
              <a:t/>
            </a:r>
            <a:endParaRPr sz="1445">
              <a:latin typeface="Arial"/>
              <a:ea typeface="Arial"/>
              <a:cs typeface="Arial"/>
              <a:sym typeface="Arial"/>
            </a:endParaRPr>
          </a:p>
        </p:txBody>
      </p:sp>
      <p:sp>
        <p:nvSpPr>
          <p:cNvPr id="482" name="Google Shape;482;p64"/>
          <p:cNvSpPr txBox="1"/>
          <p:nvPr/>
        </p:nvSpPr>
        <p:spPr>
          <a:xfrm>
            <a:off x="628950" y="4474950"/>
            <a:ext cx="788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layfair Display"/>
                <a:ea typeface="Playfair Display"/>
                <a:cs typeface="Playfair Display"/>
                <a:sym typeface="Playfair Display"/>
              </a:rPr>
              <a:t>Integral images are needed to speed up the calculation of HAAR features.</a:t>
            </a:r>
            <a:endParaRPr b="1">
              <a:latin typeface="Playfair Display"/>
              <a:ea typeface="Playfair Display"/>
              <a:cs typeface="Playfair Display"/>
              <a:sym typeface="Playfair Display"/>
            </a:endParaRPr>
          </a:p>
        </p:txBody>
      </p:sp>
      <p:sp>
        <p:nvSpPr>
          <p:cNvPr id="483" name="Google Shape;483;p64"/>
          <p:cNvSpPr/>
          <p:nvPr/>
        </p:nvSpPr>
        <p:spPr>
          <a:xfrm>
            <a:off x="1947725" y="1856625"/>
            <a:ext cx="1407475" cy="1604100"/>
          </a:xfrm>
          <a:prstGeom prst="flowChartProcess">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2"/>
                </a:solidFill>
                <a:latin typeface="Playfair Display"/>
                <a:ea typeface="Playfair Display"/>
                <a:cs typeface="Playfair Display"/>
                <a:sym typeface="Playfair Display"/>
              </a:rPr>
              <a:t>Each pixel of integral image</a:t>
            </a:r>
            <a:endParaRPr/>
          </a:p>
        </p:txBody>
      </p:sp>
      <p:sp>
        <p:nvSpPr>
          <p:cNvPr id="484" name="Google Shape;484;p64"/>
          <p:cNvSpPr/>
          <p:nvPr/>
        </p:nvSpPr>
        <p:spPr>
          <a:xfrm>
            <a:off x="4095900" y="2178450"/>
            <a:ext cx="952200" cy="786600"/>
          </a:xfrm>
          <a:prstGeom prst="mathEqual">
            <a:avLst>
              <a:gd fmla="val 23520" name="adj1"/>
              <a:gd fmla="val 11760" name="adj2"/>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4"/>
          <p:cNvSpPr/>
          <p:nvPr/>
        </p:nvSpPr>
        <p:spPr>
          <a:xfrm>
            <a:off x="5788801" y="1932825"/>
            <a:ext cx="1478425" cy="16041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300">
                <a:solidFill>
                  <a:schemeClr val="dk2"/>
                </a:solidFill>
                <a:latin typeface="Playfair Display"/>
                <a:ea typeface="Playfair Display"/>
                <a:cs typeface="Playfair Display"/>
                <a:sym typeface="Playfair Display"/>
              </a:rPr>
              <a:t>The SUM of all pixels lying to its left and above in the original ear image</a:t>
            </a:r>
            <a:endParaRPr sz="1300"/>
          </a:p>
        </p:txBody>
      </p:sp>
      <p:sp>
        <p:nvSpPr>
          <p:cNvPr id="486" name="Google Shape;486;p6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490" name="Shape 490"/>
        <p:cNvGrpSpPr/>
        <p:nvPr/>
      </p:nvGrpSpPr>
      <p:grpSpPr>
        <a:xfrm>
          <a:off x="0" y="0"/>
          <a:ext cx="0" cy="0"/>
          <a:chOff x="0" y="0"/>
          <a:chExt cx="0" cy="0"/>
        </a:xfrm>
      </p:grpSpPr>
      <p:sp>
        <p:nvSpPr>
          <p:cNvPr id="491" name="Google Shape;491;p65"/>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a:t>
            </a:r>
            <a:r>
              <a:rPr lang="en-GB">
                <a:highlight>
                  <a:srgbClr val="CCCCCC"/>
                </a:highlight>
              </a:rPr>
              <a:t>~HAAR </a:t>
            </a:r>
            <a:r>
              <a:rPr lang="en-GB">
                <a:highlight>
                  <a:srgbClr val="CCCCCC"/>
                </a:highlight>
              </a:rPr>
              <a:t>CASCADE CLASSIFIER</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492" name="Google Shape;492;p65"/>
          <p:cNvSpPr txBox="1"/>
          <p:nvPr>
            <p:ph idx="1" type="body"/>
          </p:nvPr>
        </p:nvSpPr>
        <p:spPr>
          <a:xfrm>
            <a:off x="311700" y="1017725"/>
            <a:ext cx="8520600" cy="4032900"/>
          </a:xfrm>
          <a:prstGeom prst="rect">
            <a:avLst/>
          </a:prstGeom>
        </p:spPr>
        <p:txBody>
          <a:bodyPr anchorCtr="0" anchor="t" bIns="91425" lIns="91425" spcFirstLastPara="1" rIns="91425" wrap="square" tIns="91425">
            <a:normAutofit/>
          </a:bodyPr>
          <a:lstStyle/>
          <a:p>
            <a:pPr indent="-345802" lvl="0" marL="457200" rtl="0" algn="l">
              <a:lnSpc>
                <a:spcPct val="150000"/>
              </a:lnSpc>
              <a:spcBef>
                <a:spcPts val="0"/>
              </a:spcBef>
              <a:spcAft>
                <a:spcPts val="0"/>
              </a:spcAft>
              <a:buSzPts val="1846"/>
              <a:buChar char="●"/>
            </a:pPr>
            <a:r>
              <a:rPr lang="en-GB" sz="1845"/>
              <a:t>Adaboost training and implementing cascade classifier</a:t>
            </a:r>
            <a:r>
              <a:rPr lang="en-GB" sz="1845"/>
              <a:t>:</a:t>
            </a:r>
            <a:endParaRPr sz="1845"/>
          </a:p>
          <a:p>
            <a:pPr indent="0" lvl="0" marL="914400" rtl="0" algn="l">
              <a:spcBef>
                <a:spcPts val="1200"/>
              </a:spcBef>
              <a:spcAft>
                <a:spcPts val="1200"/>
              </a:spcAft>
              <a:buNone/>
            </a:pPr>
            <a:r>
              <a:t/>
            </a:r>
            <a:endParaRPr sz="1445">
              <a:latin typeface="Arial"/>
              <a:ea typeface="Arial"/>
              <a:cs typeface="Arial"/>
              <a:sym typeface="Arial"/>
            </a:endParaRPr>
          </a:p>
        </p:txBody>
      </p:sp>
      <p:sp>
        <p:nvSpPr>
          <p:cNvPr id="493" name="Google Shape;493;p65"/>
          <p:cNvSpPr txBox="1"/>
          <p:nvPr/>
        </p:nvSpPr>
        <p:spPr>
          <a:xfrm>
            <a:off x="628950" y="4474950"/>
            <a:ext cx="788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Playfair Display"/>
              <a:ea typeface="Playfair Display"/>
              <a:cs typeface="Playfair Display"/>
              <a:sym typeface="Playfair Display"/>
            </a:endParaRPr>
          </a:p>
        </p:txBody>
      </p:sp>
      <p:sp>
        <p:nvSpPr>
          <p:cNvPr id="494" name="Google Shape;494;p65"/>
          <p:cNvSpPr/>
          <p:nvPr/>
        </p:nvSpPr>
        <p:spPr>
          <a:xfrm>
            <a:off x="1544075" y="1781350"/>
            <a:ext cx="1542000" cy="1700100"/>
          </a:xfrm>
          <a:prstGeom prst="ellipse">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Choosing the best features of ear</a:t>
            </a:r>
            <a:endParaRPr>
              <a:latin typeface="Playfair Display"/>
              <a:ea typeface="Playfair Display"/>
              <a:cs typeface="Playfair Display"/>
              <a:sym typeface="Playfair Display"/>
            </a:endParaRPr>
          </a:p>
        </p:txBody>
      </p:sp>
      <p:sp>
        <p:nvSpPr>
          <p:cNvPr id="495" name="Google Shape;495;p65"/>
          <p:cNvSpPr/>
          <p:nvPr/>
        </p:nvSpPr>
        <p:spPr>
          <a:xfrm>
            <a:off x="3070400" y="2345050"/>
            <a:ext cx="8592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5"/>
          <p:cNvSpPr/>
          <p:nvPr/>
        </p:nvSpPr>
        <p:spPr>
          <a:xfrm>
            <a:off x="3929588" y="1803400"/>
            <a:ext cx="1542000" cy="1656000"/>
          </a:xfrm>
          <a:prstGeom prst="ellipse">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Training the classifier to use those features</a:t>
            </a:r>
            <a:endParaRPr>
              <a:latin typeface="Playfair Display"/>
              <a:ea typeface="Playfair Display"/>
              <a:cs typeface="Playfair Display"/>
              <a:sym typeface="Playfair Display"/>
            </a:endParaRPr>
          </a:p>
        </p:txBody>
      </p:sp>
      <p:sp>
        <p:nvSpPr>
          <p:cNvPr id="497" name="Google Shape;497;p65"/>
          <p:cNvSpPr/>
          <p:nvPr/>
        </p:nvSpPr>
        <p:spPr>
          <a:xfrm>
            <a:off x="5456050" y="2345050"/>
            <a:ext cx="8592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5"/>
          <p:cNvSpPr/>
          <p:nvPr/>
        </p:nvSpPr>
        <p:spPr>
          <a:xfrm>
            <a:off x="6315100" y="1781350"/>
            <a:ext cx="1542000" cy="1700100"/>
          </a:xfrm>
          <a:prstGeom prst="ellipse">
            <a:avLst/>
          </a:prstGeom>
          <a:solidFill>
            <a:srgbClr val="17E1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layfair Display"/>
                <a:ea typeface="Playfair Display"/>
                <a:cs typeface="Playfair Display"/>
                <a:sym typeface="Playfair Display"/>
              </a:rPr>
              <a:t>Detecting human ear using the </a:t>
            </a:r>
            <a:r>
              <a:rPr lang="en-GB">
                <a:latin typeface="Playfair Display"/>
                <a:ea typeface="Playfair Display"/>
                <a:cs typeface="Playfair Display"/>
                <a:sym typeface="Playfair Display"/>
              </a:rPr>
              <a:t>weak</a:t>
            </a:r>
            <a:r>
              <a:rPr lang="en-GB">
                <a:latin typeface="Playfair Display"/>
                <a:ea typeface="Playfair Display"/>
                <a:cs typeface="Playfair Display"/>
                <a:sym typeface="Playfair Display"/>
              </a:rPr>
              <a:t> classifiers and strong classifiers</a:t>
            </a:r>
            <a:endParaRPr>
              <a:latin typeface="Playfair Display"/>
              <a:ea typeface="Playfair Display"/>
              <a:cs typeface="Playfair Display"/>
              <a:sym typeface="Playfair Display"/>
            </a:endParaRPr>
          </a:p>
        </p:txBody>
      </p:sp>
      <p:sp>
        <p:nvSpPr>
          <p:cNvPr id="499" name="Google Shape;499;p6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03" name="Shape 503"/>
        <p:cNvGrpSpPr/>
        <p:nvPr/>
      </p:nvGrpSpPr>
      <p:grpSpPr>
        <a:xfrm>
          <a:off x="0" y="0"/>
          <a:ext cx="0" cy="0"/>
          <a:chOff x="0" y="0"/>
          <a:chExt cx="0" cy="0"/>
        </a:xfrm>
      </p:grpSpPr>
      <p:sp>
        <p:nvSpPr>
          <p:cNvPr id="504" name="Google Shape;504;p66"/>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a:t>
            </a:r>
            <a:r>
              <a:rPr lang="en-GB">
                <a:highlight>
                  <a:srgbClr val="CCCCCC"/>
                </a:highlight>
              </a:rPr>
              <a:t>~HAAR CASCADE CLASSIFIER</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505" name="Google Shape;505;p66"/>
          <p:cNvSpPr txBox="1"/>
          <p:nvPr>
            <p:ph idx="1" type="body"/>
          </p:nvPr>
        </p:nvSpPr>
        <p:spPr>
          <a:xfrm>
            <a:off x="311700" y="1017725"/>
            <a:ext cx="8520600" cy="4032900"/>
          </a:xfrm>
          <a:prstGeom prst="rect">
            <a:avLst/>
          </a:prstGeom>
        </p:spPr>
        <p:txBody>
          <a:bodyPr anchorCtr="0" anchor="t" bIns="91425" lIns="91425" spcFirstLastPara="1" rIns="91425" wrap="square" tIns="91425">
            <a:normAutofit/>
          </a:bodyPr>
          <a:lstStyle/>
          <a:p>
            <a:pPr indent="-320402" lvl="0" marL="457200" rtl="0" algn="l">
              <a:spcBef>
                <a:spcPts val="0"/>
              </a:spcBef>
              <a:spcAft>
                <a:spcPts val="0"/>
              </a:spcAft>
              <a:buSzPts val="1446"/>
              <a:buFont typeface="Arial"/>
              <a:buChar char="●"/>
            </a:pPr>
            <a:r>
              <a:rPr lang="en-GB" sz="1445"/>
              <a:t>HAAR Cascade Classifier to create </a:t>
            </a:r>
            <a:r>
              <a:rPr b="1" lang="en-GB" sz="1445"/>
              <a:t>AUSTEARID205X10</a:t>
            </a:r>
            <a:r>
              <a:rPr lang="en-GB" sz="1445"/>
              <a:t> dataset:</a:t>
            </a:r>
            <a:endParaRPr sz="1445"/>
          </a:p>
          <a:p>
            <a:pPr indent="0" lvl="0" marL="457200" rtl="0" algn="l">
              <a:spcBef>
                <a:spcPts val="1200"/>
              </a:spcBef>
              <a:spcAft>
                <a:spcPts val="0"/>
              </a:spcAft>
              <a:buNone/>
            </a:pPr>
            <a:r>
              <a:t/>
            </a:r>
            <a:endParaRPr sz="1445">
              <a:latin typeface="Arial"/>
              <a:ea typeface="Arial"/>
              <a:cs typeface="Arial"/>
              <a:sym typeface="Arial"/>
            </a:endParaRPr>
          </a:p>
          <a:p>
            <a:pPr indent="0" lvl="0" marL="457200" rtl="0" algn="l">
              <a:spcBef>
                <a:spcPts val="1200"/>
              </a:spcBef>
              <a:spcAft>
                <a:spcPts val="1200"/>
              </a:spcAft>
              <a:buNone/>
            </a:pPr>
            <a:r>
              <a:t/>
            </a:r>
            <a:endParaRPr sz="1445">
              <a:latin typeface="Arial"/>
              <a:ea typeface="Arial"/>
              <a:cs typeface="Arial"/>
              <a:sym typeface="Arial"/>
            </a:endParaRPr>
          </a:p>
        </p:txBody>
      </p:sp>
      <p:pic>
        <p:nvPicPr>
          <p:cNvPr id="506" name="Google Shape;506;p66"/>
          <p:cNvPicPr preferRelativeResize="0"/>
          <p:nvPr/>
        </p:nvPicPr>
        <p:blipFill>
          <a:blip r:embed="rId3">
            <a:alphaModFix/>
          </a:blip>
          <a:stretch>
            <a:fillRect/>
          </a:stretch>
        </p:blipFill>
        <p:spPr>
          <a:xfrm>
            <a:off x="459275" y="1586400"/>
            <a:ext cx="3292324" cy="2765074"/>
          </a:xfrm>
          <a:prstGeom prst="rect">
            <a:avLst/>
          </a:prstGeom>
          <a:noFill/>
          <a:ln>
            <a:noFill/>
          </a:ln>
        </p:spPr>
      </p:pic>
      <p:sp>
        <p:nvSpPr>
          <p:cNvPr id="507" name="Google Shape;507;p66"/>
          <p:cNvSpPr/>
          <p:nvPr/>
        </p:nvSpPr>
        <p:spPr>
          <a:xfrm>
            <a:off x="3810450" y="1715250"/>
            <a:ext cx="1523100" cy="2507400"/>
          </a:xfrm>
          <a:prstGeom prst="rightArrow">
            <a:avLst>
              <a:gd fmla="val 50000" name="adj1"/>
              <a:gd fmla="val 50000" name="adj2"/>
            </a:avLst>
          </a:prstGeom>
          <a:solidFill>
            <a:srgbClr val="36E1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6"/>
          <p:cNvSpPr txBox="1"/>
          <p:nvPr/>
        </p:nvSpPr>
        <p:spPr>
          <a:xfrm>
            <a:off x="4056450" y="2530338"/>
            <a:ext cx="1031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Playfair Display"/>
                <a:ea typeface="Playfair Display"/>
                <a:cs typeface="Playfair Display"/>
                <a:sym typeface="Playfair Display"/>
              </a:rPr>
              <a:t>HAAR Cascade Classifier</a:t>
            </a:r>
            <a:endParaRPr b="1" sz="1500">
              <a:latin typeface="Playfair Display"/>
              <a:ea typeface="Playfair Display"/>
              <a:cs typeface="Playfair Display"/>
              <a:sym typeface="Playfair Display"/>
            </a:endParaRPr>
          </a:p>
        </p:txBody>
      </p:sp>
      <p:pic>
        <p:nvPicPr>
          <p:cNvPr id="509" name="Google Shape;509;p66"/>
          <p:cNvPicPr preferRelativeResize="0"/>
          <p:nvPr/>
        </p:nvPicPr>
        <p:blipFill>
          <a:blip r:embed="rId4">
            <a:alphaModFix/>
          </a:blip>
          <a:stretch>
            <a:fillRect/>
          </a:stretch>
        </p:blipFill>
        <p:spPr>
          <a:xfrm>
            <a:off x="5333550" y="1586400"/>
            <a:ext cx="3370152" cy="2765075"/>
          </a:xfrm>
          <a:prstGeom prst="rect">
            <a:avLst/>
          </a:prstGeom>
          <a:noFill/>
          <a:ln>
            <a:noFill/>
          </a:ln>
        </p:spPr>
      </p:pic>
      <p:sp>
        <p:nvSpPr>
          <p:cNvPr id="510" name="Google Shape;510;p6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14" name="Shape 514"/>
        <p:cNvGrpSpPr/>
        <p:nvPr/>
      </p:nvGrpSpPr>
      <p:grpSpPr>
        <a:xfrm>
          <a:off x="0" y="0"/>
          <a:ext cx="0" cy="0"/>
          <a:chOff x="0" y="0"/>
          <a:chExt cx="0" cy="0"/>
        </a:xfrm>
      </p:grpSpPr>
      <p:sp>
        <p:nvSpPr>
          <p:cNvPr id="515" name="Google Shape;515;p67"/>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p:txBody>
      </p:sp>
      <p:sp>
        <p:nvSpPr>
          <p:cNvPr id="516" name="Google Shape;516;p6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sp>
        <p:nvSpPr>
          <p:cNvPr id="517" name="Google Shape;517;p67"/>
          <p:cNvSpPr/>
          <p:nvPr/>
        </p:nvSpPr>
        <p:spPr>
          <a:xfrm>
            <a:off x="311700" y="1902500"/>
            <a:ext cx="5558400" cy="1005000"/>
          </a:xfrm>
          <a:prstGeom prst="homePlate">
            <a:avLst>
              <a:gd fmla="val 50000" name="adj"/>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b="1" lang="en-GB" sz="2100">
                <a:latin typeface="Playfair Display"/>
                <a:ea typeface="Playfair Display"/>
                <a:cs typeface="Playfair Display"/>
                <a:sym typeface="Playfair Display"/>
              </a:rPr>
              <a:t>   </a:t>
            </a:r>
            <a:r>
              <a:rPr b="1" lang="en-GB" sz="3300">
                <a:latin typeface="Playfair Display"/>
                <a:ea typeface="Playfair Display"/>
                <a:cs typeface="Playfair Display"/>
                <a:sym typeface="Playfair Display"/>
              </a:rPr>
              <a:t>MobileNet-SSD</a:t>
            </a:r>
            <a:endParaRPr b="1" sz="3300">
              <a:latin typeface="Playfair Display"/>
              <a:ea typeface="Playfair Display"/>
              <a:cs typeface="Playfair Display"/>
              <a:sym typeface="Playfair Display"/>
            </a:endParaRPr>
          </a:p>
        </p:txBody>
      </p:sp>
      <p:sp>
        <p:nvSpPr>
          <p:cNvPr id="518" name="Google Shape;518;p6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22" name="Shape 522"/>
        <p:cNvGrpSpPr/>
        <p:nvPr/>
      </p:nvGrpSpPr>
      <p:grpSpPr>
        <a:xfrm>
          <a:off x="0" y="0"/>
          <a:ext cx="0" cy="0"/>
          <a:chOff x="0" y="0"/>
          <a:chExt cx="0" cy="0"/>
        </a:xfrm>
      </p:grpSpPr>
      <p:sp>
        <p:nvSpPr>
          <p:cNvPr id="523" name="Google Shape;523;p68"/>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p:txBody>
      </p:sp>
      <p:sp>
        <p:nvSpPr>
          <p:cNvPr id="524" name="Google Shape;524;p6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                                                   </a:t>
            </a:r>
            <a:r>
              <a:rPr b="1" lang="en-GB" u="sng"/>
              <a:t> MobileNet-SSD</a:t>
            </a:r>
            <a:endParaRPr b="1" u="sng"/>
          </a:p>
          <a:p>
            <a:pPr indent="-342900" lvl="0" marL="457200" rtl="0" algn="l">
              <a:spcBef>
                <a:spcPts val="1200"/>
              </a:spcBef>
              <a:spcAft>
                <a:spcPts val="0"/>
              </a:spcAft>
              <a:buSzPts val="1800"/>
              <a:buChar char="➔"/>
            </a:pPr>
            <a:r>
              <a:rPr lang="en-GB"/>
              <a:t>In MobileNet architecture, employs depthwise separable convolution(depthwise convolution+pointwise convolution) </a:t>
            </a:r>
            <a:endParaRPr/>
          </a:p>
          <a:p>
            <a:pPr indent="-342900" lvl="0" marL="457200" rtl="0" algn="l">
              <a:spcBef>
                <a:spcPts val="0"/>
              </a:spcBef>
              <a:spcAft>
                <a:spcPts val="0"/>
              </a:spcAft>
              <a:buSzPts val="1800"/>
              <a:buChar char="➔"/>
            </a:pPr>
            <a:r>
              <a:rPr lang="en-GB"/>
              <a:t>SSD(Single Shot Detector) which is known as feed forward that generates multiple bounding boxes and scores them based on the existence of objects.</a:t>
            </a:r>
            <a:endParaRPr/>
          </a:p>
          <a:p>
            <a:pPr indent="-342900" lvl="0" marL="457200" rtl="0" algn="l">
              <a:spcBef>
                <a:spcPts val="0"/>
              </a:spcBef>
              <a:spcAft>
                <a:spcPts val="0"/>
              </a:spcAft>
              <a:buSzPts val="1800"/>
              <a:buChar char="➔"/>
            </a:pPr>
            <a:r>
              <a:rPr lang="en-GB"/>
              <a:t>SSD typically added framework as base network such as MobileNet to extract features and build an ensembled form  for significantly more faster and accurate detection.</a:t>
            </a:r>
            <a:endParaRPr/>
          </a:p>
          <a:p>
            <a:pPr indent="-342900" lvl="0" marL="457200" rtl="0" algn="l">
              <a:spcBef>
                <a:spcPts val="0"/>
              </a:spcBef>
              <a:spcAft>
                <a:spcPts val="0"/>
              </a:spcAft>
              <a:buSzPts val="1800"/>
              <a:buChar char="➔"/>
            </a:pPr>
            <a:r>
              <a:rPr lang="en-GB"/>
              <a:t>SSD can detect object in a single pass  which can saves a lot of time and reduce the computational cost. </a:t>
            </a:r>
            <a:endParaRPr/>
          </a:p>
        </p:txBody>
      </p:sp>
      <p:sp>
        <p:nvSpPr>
          <p:cNvPr id="525" name="Google Shape;525;p6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29" name="Shape 529"/>
        <p:cNvGrpSpPr/>
        <p:nvPr/>
      </p:nvGrpSpPr>
      <p:grpSpPr>
        <a:xfrm>
          <a:off x="0" y="0"/>
          <a:ext cx="0" cy="0"/>
          <a:chOff x="0" y="0"/>
          <a:chExt cx="0" cy="0"/>
        </a:xfrm>
      </p:grpSpPr>
      <p:sp>
        <p:nvSpPr>
          <p:cNvPr id="530" name="Google Shape;530;p69"/>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p:txBody>
      </p:sp>
      <p:sp>
        <p:nvSpPr>
          <p:cNvPr id="531" name="Google Shape;531;p69"/>
          <p:cNvSpPr txBox="1"/>
          <p:nvPr>
            <p:ph idx="1" type="body"/>
          </p:nvPr>
        </p:nvSpPr>
        <p:spPr>
          <a:xfrm>
            <a:off x="311700" y="1234075"/>
            <a:ext cx="8520600" cy="377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2" name="Google Shape;532;p69"/>
          <p:cNvPicPr preferRelativeResize="0"/>
          <p:nvPr/>
        </p:nvPicPr>
        <p:blipFill>
          <a:blip r:embed="rId3">
            <a:alphaModFix/>
          </a:blip>
          <a:stretch>
            <a:fillRect/>
          </a:stretch>
        </p:blipFill>
        <p:spPr>
          <a:xfrm>
            <a:off x="323850" y="1276350"/>
            <a:ext cx="8496300" cy="2843175"/>
          </a:xfrm>
          <a:prstGeom prst="rect">
            <a:avLst/>
          </a:prstGeom>
          <a:noFill/>
          <a:ln>
            <a:noFill/>
          </a:ln>
        </p:spPr>
      </p:pic>
      <p:sp>
        <p:nvSpPr>
          <p:cNvPr id="533" name="Google Shape;533;p69"/>
          <p:cNvSpPr txBox="1"/>
          <p:nvPr/>
        </p:nvSpPr>
        <p:spPr>
          <a:xfrm>
            <a:off x="182650" y="4282125"/>
            <a:ext cx="68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SSD-MobileNet Architecture.</a:t>
            </a:r>
            <a:endParaRPr>
              <a:latin typeface="Playfair Display"/>
              <a:ea typeface="Playfair Display"/>
              <a:cs typeface="Playfair Display"/>
              <a:sym typeface="Playfair Display"/>
            </a:endParaRPr>
          </a:p>
        </p:txBody>
      </p:sp>
      <p:sp>
        <p:nvSpPr>
          <p:cNvPr id="534" name="Google Shape;534;p6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38" name="Shape 538"/>
        <p:cNvGrpSpPr/>
        <p:nvPr/>
      </p:nvGrpSpPr>
      <p:grpSpPr>
        <a:xfrm>
          <a:off x="0" y="0"/>
          <a:ext cx="0" cy="0"/>
          <a:chOff x="0" y="0"/>
          <a:chExt cx="0" cy="0"/>
        </a:xfrm>
      </p:grpSpPr>
      <p:sp>
        <p:nvSpPr>
          <p:cNvPr id="539" name="Google Shape;539;p70"/>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p:txBody>
      </p:sp>
      <p:sp>
        <p:nvSpPr>
          <p:cNvPr id="540" name="Google Shape;540;p70"/>
          <p:cNvSpPr txBox="1"/>
          <p:nvPr>
            <p:ph idx="1" type="body"/>
          </p:nvPr>
        </p:nvSpPr>
        <p:spPr>
          <a:xfrm>
            <a:off x="311700" y="1234075"/>
            <a:ext cx="8520600" cy="3757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2800"/>
              <a:t>  </a:t>
            </a:r>
            <a:r>
              <a:rPr b="1" lang="en-GB" sz="4045" u="sng"/>
              <a:t> </a:t>
            </a:r>
            <a:r>
              <a:rPr b="1" lang="en-GB" sz="5245" u="sng"/>
              <a:t>Architecture of SSD Model:</a:t>
            </a:r>
            <a:endParaRPr b="1" sz="5245" u="sng"/>
          </a:p>
          <a:p>
            <a:pPr indent="0" lvl="0" marL="0" rtl="0" algn="l">
              <a:spcBef>
                <a:spcPts val="1200"/>
              </a:spcBef>
              <a:spcAft>
                <a:spcPts val="0"/>
              </a:spcAft>
              <a:buNone/>
            </a:pPr>
            <a:r>
              <a:rPr lang="en-GB" sz="4245"/>
              <a:t>   </a:t>
            </a:r>
            <a:r>
              <a:rPr lang="en-GB" sz="5666"/>
              <a:t>The SSD Model has two parts:</a:t>
            </a:r>
            <a:endParaRPr sz="5666"/>
          </a:p>
          <a:p>
            <a:pPr indent="-318559" lvl="0" marL="457200" rtl="0" algn="l">
              <a:spcBef>
                <a:spcPts val="1200"/>
              </a:spcBef>
              <a:spcAft>
                <a:spcPts val="0"/>
              </a:spcAft>
              <a:buSzPct val="100000"/>
              <a:buChar char="❖"/>
            </a:pPr>
            <a:r>
              <a:rPr lang="en-GB" sz="5666"/>
              <a:t>The Backbone Model</a:t>
            </a:r>
            <a:endParaRPr sz="5666"/>
          </a:p>
          <a:p>
            <a:pPr indent="-318559" lvl="0" marL="457200" rtl="0" algn="l">
              <a:spcBef>
                <a:spcPts val="0"/>
              </a:spcBef>
              <a:spcAft>
                <a:spcPts val="0"/>
              </a:spcAft>
              <a:buSzPct val="100000"/>
              <a:buChar char="❖"/>
            </a:pPr>
            <a:r>
              <a:rPr lang="en-GB" sz="5666"/>
              <a:t>The SSD Head</a:t>
            </a:r>
            <a:endParaRPr sz="5666"/>
          </a:p>
          <a:p>
            <a:pPr indent="0" lvl="0" marL="0" rtl="0" algn="l">
              <a:spcBef>
                <a:spcPts val="1200"/>
              </a:spcBef>
              <a:spcAft>
                <a:spcPts val="0"/>
              </a:spcAft>
              <a:buNone/>
            </a:pPr>
            <a:r>
              <a:rPr b="1" lang="en-GB" sz="5800" u="sng"/>
              <a:t>The Backbone Model:</a:t>
            </a:r>
            <a:endParaRPr b="1" sz="5800" u="sng"/>
          </a:p>
          <a:p>
            <a:pPr indent="-321348" lvl="0" marL="457200" rtl="0" algn="l">
              <a:spcBef>
                <a:spcPts val="1200"/>
              </a:spcBef>
              <a:spcAft>
                <a:spcPts val="0"/>
              </a:spcAft>
              <a:buSzPct val="100000"/>
              <a:buChar char="❖"/>
            </a:pPr>
            <a:r>
              <a:rPr lang="en-GB" sz="5842"/>
              <a:t>It is typical pre-trained image classification network that works as a feature map extractor.</a:t>
            </a:r>
            <a:endParaRPr sz="5842"/>
          </a:p>
          <a:p>
            <a:pPr indent="-275860" lvl="0" marL="457200" rtl="0" algn="l">
              <a:spcBef>
                <a:spcPts val="0"/>
              </a:spcBef>
              <a:spcAft>
                <a:spcPts val="0"/>
              </a:spcAft>
              <a:buSzPct val="50955"/>
              <a:buChar char="❖"/>
            </a:pPr>
            <a:r>
              <a:rPr lang="en-GB" sz="5842"/>
              <a:t>In this step final image classification layers of the model are removed to give us only the extracted feature map</a:t>
            </a:r>
            <a:r>
              <a:rPr lang="en-GB" sz="4977"/>
              <a:t>.</a:t>
            </a:r>
            <a:endParaRPr sz="4977"/>
          </a:p>
          <a:p>
            <a:pPr indent="0" lvl="0" marL="0" rtl="0" algn="l">
              <a:spcBef>
                <a:spcPts val="1200"/>
              </a:spcBef>
              <a:spcAft>
                <a:spcPts val="0"/>
              </a:spcAft>
              <a:buNone/>
            </a:pPr>
            <a:r>
              <a:rPr b="1" lang="en-GB" sz="5789" u="sng"/>
              <a:t>The SSD Head:</a:t>
            </a:r>
            <a:endParaRPr b="1" sz="5789" u="sng"/>
          </a:p>
          <a:p>
            <a:pPr indent="-320500" lvl="0" marL="457200" rtl="0" algn="l">
              <a:spcBef>
                <a:spcPts val="1200"/>
              </a:spcBef>
              <a:spcAft>
                <a:spcPts val="0"/>
              </a:spcAft>
              <a:buSzPct val="100000"/>
              <a:buChar char="❖"/>
            </a:pPr>
            <a:r>
              <a:rPr lang="en-GB" sz="5789"/>
              <a:t>SSD  Head is made up of a couple of convolutional layers stacked together  and it added to the top of the backbone model</a:t>
            </a:r>
            <a:endParaRPr sz="5789"/>
          </a:p>
          <a:p>
            <a:pPr indent="-320500" lvl="0" marL="457200" rtl="0" algn="l">
              <a:spcBef>
                <a:spcPts val="0"/>
              </a:spcBef>
              <a:spcAft>
                <a:spcPts val="0"/>
              </a:spcAft>
              <a:buSzPct val="100000"/>
              <a:buChar char="❖"/>
            </a:pPr>
            <a:r>
              <a:rPr lang="en-GB" sz="5789"/>
              <a:t>This gives us output as bounding boxes  over the objects  </a:t>
            </a:r>
            <a:endParaRPr sz="5789"/>
          </a:p>
          <a:p>
            <a:pPr indent="0" lvl="0" marL="0" rtl="0" algn="l">
              <a:spcBef>
                <a:spcPts val="1200"/>
              </a:spcBef>
              <a:spcAft>
                <a:spcPts val="0"/>
              </a:spcAft>
              <a:buNone/>
            </a:pPr>
            <a:r>
              <a:t/>
            </a:r>
            <a:endParaRPr b="1" sz="3942" u="sng"/>
          </a:p>
          <a:p>
            <a:pPr indent="0" lvl="0" marL="457200" rtl="0" algn="l">
              <a:spcBef>
                <a:spcPts val="1200"/>
              </a:spcBef>
              <a:spcAft>
                <a:spcPts val="0"/>
              </a:spcAft>
              <a:buNone/>
            </a:pPr>
            <a:r>
              <a:t/>
            </a:r>
            <a:endParaRPr/>
          </a:p>
          <a:p>
            <a:pPr indent="0" lvl="0" marL="457200" rtl="0" algn="l">
              <a:spcBef>
                <a:spcPts val="1200"/>
              </a:spcBef>
              <a:spcAft>
                <a:spcPts val="1200"/>
              </a:spcAft>
              <a:buNone/>
            </a:pPr>
            <a:r>
              <a:rPr lang="en-GB"/>
              <a:t> </a:t>
            </a:r>
            <a:endParaRPr/>
          </a:p>
        </p:txBody>
      </p:sp>
      <p:sp>
        <p:nvSpPr>
          <p:cNvPr id="541" name="Google Shape;541;p7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45" name="Shape 545"/>
        <p:cNvGrpSpPr/>
        <p:nvPr/>
      </p:nvGrpSpPr>
      <p:grpSpPr>
        <a:xfrm>
          <a:off x="0" y="0"/>
          <a:ext cx="0" cy="0"/>
          <a:chOff x="0" y="0"/>
          <a:chExt cx="0" cy="0"/>
        </a:xfrm>
      </p:grpSpPr>
      <p:sp>
        <p:nvSpPr>
          <p:cNvPr id="546" name="Google Shape;546;p71"/>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WORKING METHODOLOGY</a:t>
            </a:r>
            <a:endParaRPr>
              <a:highlight>
                <a:srgbClr val="CCCCCC"/>
              </a:highlight>
            </a:endParaRPr>
          </a:p>
        </p:txBody>
      </p:sp>
      <p:sp>
        <p:nvSpPr>
          <p:cNvPr id="547" name="Google Shape;547;p7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GB" u="sng"/>
              <a:t>How SSD Work:</a:t>
            </a:r>
            <a:endParaRPr b="1" u="sng"/>
          </a:p>
          <a:p>
            <a:pPr indent="-325755" lvl="0" marL="457200" rtl="0" algn="l">
              <a:spcBef>
                <a:spcPts val="1200"/>
              </a:spcBef>
              <a:spcAft>
                <a:spcPts val="0"/>
              </a:spcAft>
              <a:buSzPct val="100000"/>
              <a:buChar char="❏"/>
            </a:pPr>
            <a:r>
              <a:rPr lang="en-GB"/>
              <a:t>SSD based on the CNN that produce multiple bounding boxes of various fixed sizes and scores the presence of the object class instance in those boxes by a non- maximum suppression step to produce the final detections</a:t>
            </a:r>
            <a:endParaRPr/>
          </a:p>
          <a:p>
            <a:pPr indent="-325755" lvl="0" marL="457200" rtl="0" algn="l">
              <a:spcBef>
                <a:spcPts val="0"/>
              </a:spcBef>
              <a:spcAft>
                <a:spcPts val="0"/>
              </a:spcAft>
              <a:buSzPct val="100000"/>
              <a:buChar char="❏"/>
            </a:pPr>
            <a:r>
              <a:rPr lang="en-GB"/>
              <a:t>In this model VGG-16 is the backbone model</a:t>
            </a:r>
            <a:endParaRPr/>
          </a:p>
          <a:p>
            <a:pPr indent="-325755" lvl="0" marL="457200" rtl="0" algn="l">
              <a:spcBef>
                <a:spcPts val="0"/>
              </a:spcBef>
              <a:spcAft>
                <a:spcPts val="0"/>
              </a:spcAft>
              <a:buSzPct val="100000"/>
              <a:buChar char="❏"/>
            </a:pPr>
            <a:r>
              <a:rPr lang="en-GB"/>
              <a:t>Pascal voc is our ear image Dataset for every image we need to create xml file for this dataset </a:t>
            </a:r>
            <a:endParaRPr/>
          </a:p>
          <a:p>
            <a:pPr indent="-325755" lvl="0" marL="457200" rtl="0" algn="l">
              <a:spcBef>
                <a:spcPts val="0"/>
              </a:spcBef>
              <a:spcAft>
                <a:spcPts val="0"/>
              </a:spcAft>
              <a:buSzPct val="100000"/>
              <a:buChar char="❏"/>
            </a:pPr>
            <a:r>
              <a:rPr lang="en-GB"/>
              <a:t>In SSD each input image is divided into grids of various sizes </a:t>
            </a:r>
            <a:endParaRPr/>
          </a:p>
          <a:p>
            <a:pPr indent="-325755" lvl="0" marL="457200" rtl="0" algn="l">
              <a:spcBef>
                <a:spcPts val="0"/>
              </a:spcBef>
              <a:spcAft>
                <a:spcPts val="0"/>
              </a:spcAft>
              <a:buSzPct val="100000"/>
              <a:buChar char="❏"/>
            </a:pPr>
            <a:r>
              <a:rPr lang="en-GB"/>
              <a:t> In each grid ,the detection is performed  for different classes and different aspect ratios.</a:t>
            </a:r>
            <a:endParaRPr/>
          </a:p>
          <a:p>
            <a:pPr indent="-325755" lvl="0" marL="457200" rtl="0" algn="l">
              <a:spcBef>
                <a:spcPts val="0"/>
              </a:spcBef>
              <a:spcAft>
                <a:spcPts val="0"/>
              </a:spcAft>
              <a:buSzPct val="100000"/>
              <a:buChar char="❏"/>
            </a:pPr>
            <a:r>
              <a:rPr lang="en-GB"/>
              <a:t>The grid helps to detect how well an object matches in that particular grid.</a:t>
            </a:r>
            <a:endParaRPr/>
          </a:p>
          <a:p>
            <a:pPr indent="0" lvl="0" marL="0" rtl="0" algn="l">
              <a:spcBef>
                <a:spcPts val="1200"/>
              </a:spcBef>
              <a:spcAft>
                <a:spcPts val="1200"/>
              </a:spcAft>
              <a:buNone/>
            </a:pPr>
            <a:r>
              <a:t/>
            </a:r>
            <a:endParaRPr/>
          </a:p>
        </p:txBody>
      </p:sp>
      <p:sp>
        <p:nvSpPr>
          <p:cNvPr id="548" name="Google Shape;548;p7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52" name="Shape 552"/>
        <p:cNvGrpSpPr/>
        <p:nvPr/>
      </p:nvGrpSpPr>
      <p:grpSpPr>
        <a:xfrm>
          <a:off x="0" y="0"/>
          <a:ext cx="0" cy="0"/>
          <a:chOff x="0" y="0"/>
          <a:chExt cx="0" cy="0"/>
        </a:xfrm>
      </p:grpSpPr>
      <p:sp>
        <p:nvSpPr>
          <p:cNvPr id="553" name="Google Shape;553;p72"/>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Working Methodology for present work</a:t>
            </a:r>
            <a:endParaRPr>
              <a:highlight>
                <a:srgbClr val="CCCCCC"/>
              </a:highlight>
            </a:endParaRPr>
          </a:p>
        </p:txBody>
      </p:sp>
      <p:sp>
        <p:nvSpPr>
          <p:cNvPr id="554" name="Google Shape;554;p72"/>
          <p:cNvSpPr txBox="1"/>
          <p:nvPr/>
        </p:nvSpPr>
        <p:spPr>
          <a:xfrm>
            <a:off x="2372800" y="2127900"/>
            <a:ext cx="303300" cy="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555" name="Google Shape;555;p72"/>
          <p:cNvSpPr/>
          <p:nvPr/>
        </p:nvSpPr>
        <p:spPr>
          <a:xfrm>
            <a:off x="1945850" y="2193300"/>
            <a:ext cx="1253100" cy="6267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pic>
        <p:nvPicPr>
          <p:cNvPr id="556" name="Google Shape;556;p72"/>
          <p:cNvPicPr preferRelativeResize="0"/>
          <p:nvPr/>
        </p:nvPicPr>
        <p:blipFill>
          <a:blip r:embed="rId3">
            <a:alphaModFix/>
          </a:blip>
          <a:stretch>
            <a:fillRect/>
          </a:stretch>
        </p:blipFill>
        <p:spPr>
          <a:xfrm>
            <a:off x="3319300" y="1995150"/>
            <a:ext cx="2564900" cy="909600"/>
          </a:xfrm>
          <a:prstGeom prst="rect">
            <a:avLst/>
          </a:prstGeom>
          <a:noFill/>
          <a:ln>
            <a:noFill/>
          </a:ln>
        </p:spPr>
      </p:pic>
      <p:pic>
        <p:nvPicPr>
          <p:cNvPr id="557" name="Google Shape;557;p72"/>
          <p:cNvPicPr preferRelativeResize="0"/>
          <p:nvPr/>
        </p:nvPicPr>
        <p:blipFill>
          <a:blip r:embed="rId4">
            <a:alphaModFix/>
          </a:blip>
          <a:stretch>
            <a:fillRect/>
          </a:stretch>
        </p:blipFill>
        <p:spPr>
          <a:xfrm>
            <a:off x="1019038" y="2116938"/>
            <a:ext cx="806475" cy="666012"/>
          </a:xfrm>
          <a:prstGeom prst="rect">
            <a:avLst/>
          </a:prstGeom>
          <a:noFill/>
          <a:ln>
            <a:noFill/>
          </a:ln>
        </p:spPr>
      </p:pic>
      <p:sp>
        <p:nvSpPr>
          <p:cNvPr id="558" name="Google Shape;558;p72"/>
          <p:cNvSpPr txBox="1"/>
          <p:nvPr/>
        </p:nvSpPr>
        <p:spPr>
          <a:xfrm>
            <a:off x="812250" y="2734275"/>
            <a:ext cx="75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layfair Display"/>
                <a:ea typeface="Playfair Display"/>
                <a:cs typeface="Playfair Display"/>
                <a:sym typeface="Playfair Display"/>
              </a:rPr>
              <a:t>Yolo V5+Haarcascade</a:t>
            </a:r>
            <a:endParaRPr b="1">
              <a:latin typeface="Playfair Display"/>
              <a:ea typeface="Playfair Display"/>
              <a:cs typeface="Playfair Display"/>
              <a:sym typeface="Playfair Display"/>
            </a:endParaRPr>
          </a:p>
        </p:txBody>
      </p:sp>
      <p:sp>
        <p:nvSpPr>
          <p:cNvPr id="559" name="Google Shape;559;p72"/>
          <p:cNvSpPr txBox="1"/>
          <p:nvPr/>
        </p:nvSpPr>
        <p:spPr>
          <a:xfrm>
            <a:off x="1670600" y="1675900"/>
            <a:ext cx="68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layfair Display"/>
                <a:ea typeface="Playfair Display"/>
                <a:cs typeface="Playfair Display"/>
                <a:sym typeface="Playfair Display"/>
              </a:rPr>
              <a:t>Deploy on jetson-nano</a:t>
            </a:r>
            <a:endParaRPr b="1">
              <a:latin typeface="Playfair Display"/>
              <a:ea typeface="Playfair Display"/>
              <a:cs typeface="Playfair Display"/>
              <a:sym typeface="Playfair Display"/>
            </a:endParaRPr>
          </a:p>
        </p:txBody>
      </p:sp>
      <p:sp>
        <p:nvSpPr>
          <p:cNvPr id="560" name="Google Shape;560;p72"/>
          <p:cNvSpPr/>
          <p:nvPr/>
        </p:nvSpPr>
        <p:spPr>
          <a:xfrm>
            <a:off x="6052525" y="2193300"/>
            <a:ext cx="1253100" cy="6267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pic>
        <p:nvPicPr>
          <p:cNvPr id="561" name="Google Shape;561;p72"/>
          <p:cNvPicPr preferRelativeResize="0"/>
          <p:nvPr/>
        </p:nvPicPr>
        <p:blipFill>
          <a:blip r:embed="rId5">
            <a:alphaModFix/>
          </a:blip>
          <a:stretch>
            <a:fillRect/>
          </a:stretch>
        </p:blipFill>
        <p:spPr>
          <a:xfrm>
            <a:off x="7375000" y="2049688"/>
            <a:ext cx="1247025" cy="1017525"/>
          </a:xfrm>
          <a:prstGeom prst="rect">
            <a:avLst/>
          </a:prstGeom>
          <a:noFill/>
          <a:ln>
            <a:noFill/>
          </a:ln>
        </p:spPr>
      </p:pic>
      <p:sp>
        <p:nvSpPr>
          <p:cNvPr id="562" name="Google Shape;562;p72"/>
          <p:cNvSpPr txBox="1"/>
          <p:nvPr/>
        </p:nvSpPr>
        <p:spPr>
          <a:xfrm>
            <a:off x="6298225" y="1941338"/>
            <a:ext cx="23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layfair Display"/>
                <a:ea typeface="Playfair Display"/>
                <a:cs typeface="Playfair Display"/>
                <a:sym typeface="Playfair Display"/>
              </a:rPr>
              <a:t>processing</a:t>
            </a:r>
            <a:endParaRPr b="1">
              <a:latin typeface="Playfair Display"/>
              <a:ea typeface="Playfair Display"/>
              <a:cs typeface="Playfair Display"/>
              <a:sym typeface="Playfair Display"/>
            </a:endParaRPr>
          </a:p>
        </p:txBody>
      </p:sp>
      <p:sp>
        <p:nvSpPr>
          <p:cNvPr id="563" name="Google Shape;563;p7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64" name="Google Shape;564;p72"/>
          <p:cNvPicPr preferRelativeResize="0"/>
          <p:nvPr/>
        </p:nvPicPr>
        <p:blipFill>
          <a:blip r:embed="rId6">
            <a:alphaModFix/>
          </a:blip>
          <a:stretch>
            <a:fillRect/>
          </a:stretch>
        </p:blipFill>
        <p:spPr>
          <a:xfrm>
            <a:off x="3338625" y="2904750"/>
            <a:ext cx="2526250" cy="142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68" name="Shape 568"/>
        <p:cNvGrpSpPr/>
        <p:nvPr/>
      </p:nvGrpSpPr>
      <p:grpSpPr>
        <a:xfrm>
          <a:off x="0" y="0"/>
          <a:ext cx="0" cy="0"/>
          <a:chOff x="0" y="0"/>
          <a:chExt cx="0" cy="0"/>
        </a:xfrm>
      </p:grpSpPr>
      <p:sp>
        <p:nvSpPr>
          <p:cNvPr id="569" name="Google Shape;569;p73"/>
          <p:cNvSpPr txBox="1"/>
          <p:nvPr>
            <p:ph type="title"/>
          </p:nvPr>
        </p:nvSpPr>
        <p:spPr>
          <a:xfrm>
            <a:off x="311700" y="266000"/>
            <a:ext cx="8520600" cy="6153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What is jetson-nano </a:t>
            </a:r>
            <a:endParaRPr>
              <a:highlight>
                <a:srgbClr val="CCCCCC"/>
              </a:highlight>
            </a:endParaRPr>
          </a:p>
        </p:txBody>
      </p:sp>
      <p:sp>
        <p:nvSpPr>
          <p:cNvPr id="570" name="Google Shape;570;p73"/>
          <p:cNvSpPr txBox="1"/>
          <p:nvPr>
            <p:ph idx="1" type="body"/>
          </p:nvPr>
        </p:nvSpPr>
        <p:spPr>
          <a:xfrm>
            <a:off x="311700" y="1017725"/>
            <a:ext cx="8520600" cy="404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 Jetson-nano is a small, powerful computer designed to power entry-level edge AI applications and devices.</a:t>
            </a:r>
            <a:endParaRPr/>
          </a:p>
          <a:p>
            <a:pPr indent="-342900" lvl="0" marL="457200" rtl="0" algn="l">
              <a:spcBef>
                <a:spcPts val="0"/>
              </a:spcBef>
              <a:spcAft>
                <a:spcPts val="0"/>
              </a:spcAft>
              <a:buSzPts val="1800"/>
              <a:buChar char="●"/>
            </a:pPr>
            <a:r>
              <a:rPr lang="en-GB">
                <a:latin typeface="Times New Roman"/>
                <a:ea typeface="Times New Roman"/>
                <a:cs typeface="Times New Roman"/>
                <a:sym typeface="Times New Roman"/>
              </a:rPr>
              <a:t>It uses a version of Linux (Ubuntu 18.04 LTS) as its operating system.</a:t>
            </a:r>
            <a:endParaRPr>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n-GB">
                <a:latin typeface="Times New Roman"/>
                <a:ea typeface="Times New Roman"/>
                <a:cs typeface="Times New Roman"/>
                <a:sym typeface="Times New Roman"/>
              </a:rPr>
              <a:t> It is based on ARM architecture.</a:t>
            </a:r>
            <a:endParaRPr/>
          </a:p>
          <a:p>
            <a:pPr indent="0" lvl="0" marL="0" rtl="0" algn="l">
              <a:spcBef>
                <a:spcPts val="1200"/>
              </a:spcBef>
              <a:spcAft>
                <a:spcPts val="0"/>
              </a:spcAft>
              <a:buNone/>
            </a:pPr>
            <a:r>
              <a:t/>
            </a:r>
            <a:endParaRPr/>
          </a:p>
          <a:p>
            <a:pPr indent="0" lvl="0" marL="914400" rtl="0" algn="l">
              <a:spcBef>
                <a:spcPts val="1200"/>
              </a:spcBef>
              <a:spcAft>
                <a:spcPts val="1200"/>
              </a:spcAft>
              <a:buNone/>
            </a:pPr>
            <a:r>
              <a:t/>
            </a:r>
            <a:endParaRPr sz="1200"/>
          </a:p>
        </p:txBody>
      </p:sp>
      <p:pic>
        <p:nvPicPr>
          <p:cNvPr id="571" name="Google Shape;571;p73"/>
          <p:cNvPicPr preferRelativeResize="0"/>
          <p:nvPr/>
        </p:nvPicPr>
        <p:blipFill>
          <a:blip r:embed="rId3">
            <a:alphaModFix/>
          </a:blip>
          <a:stretch>
            <a:fillRect/>
          </a:stretch>
        </p:blipFill>
        <p:spPr>
          <a:xfrm>
            <a:off x="3198375" y="2950325"/>
            <a:ext cx="3485575" cy="1762375"/>
          </a:xfrm>
          <a:prstGeom prst="rect">
            <a:avLst/>
          </a:prstGeom>
          <a:noFill/>
          <a:ln>
            <a:noFill/>
          </a:ln>
        </p:spPr>
      </p:pic>
      <p:sp>
        <p:nvSpPr>
          <p:cNvPr id="572" name="Google Shape;572;p73"/>
          <p:cNvSpPr txBox="1"/>
          <p:nvPr/>
        </p:nvSpPr>
        <p:spPr>
          <a:xfrm>
            <a:off x="1715700" y="47649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r>
              <a:rPr b="1" lang="en-GB">
                <a:latin typeface="Playfair Display"/>
                <a:ea typeface="Playfair Display"/>
                <a:cs typeface="Playfair Display"/>
                <a:sym typeface="Playfair Display"/>
              </a:rPr>
              <a:t>   Fig:</a:t>
            </a:r>
            <a:r>
              <a:rPr lang="en-GB">
                <a:latin typeface="Playfair Display"/>
                <a:ea typeface="Playfair Display"/>
                <a:cs typeface="Playfair Display"/>
                <a:sym typeface="Playfair Display"/>
              </a:rPr>
              <a:t> </a:t>
            </a:r>
            <a:r>
              <a:rPr b="1" lang="en-GB">
                <a:latin typeface="Playfair Display"/>
                <a:ea typeface="Playfair Display"/>
                <a:cs typeface="Playfair Display"/>
                <a:sym typeface="Playfair Display"/>
              </a:rPr>
              <a:t>Jetson Nano Developer Kit</a:t>
            </a:r>
            <a:endParaRPr b="1">
              <a:latin typeface="Playfair Display"/>
              <a:ea typeface="Playfair Display"/>
              <a:cs typeface="Playfair Display"/>
              <a:sym typeface="Playfair Display"/>
            </a:endParaRPr>
          </a:p>
        </p:txBody>
      </p:sp>
      <p:sp>
        <p:nvSpPr>
          <p:cNvPr id="573" name="Google Shape;573;p7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INTRODUCTION~WHY EAR BIOMETRICS? </a:t>
            </a:r>
            <a:endParaRPr>
              <a:highlight>
                <a:srgbClr val="CCCCCC"/>
              </a:highlight>
            </a:endParaRPr>
          </a:p>
        </p:txBody>
      </p:sp>
      <p:sp>
        <p:nvSpPr>
          <p:cNvPr id="163" name="Google Shape;163;p29"/>
          <p:cNvSpPr/>
          <p:nvPr/>
        </p:nvSpPr>
        <p:spPr>
          <a:xfrm>
            <a:off x="4572000" y="1167223"/>
            <a:ext cx="3128100" cy="1684500"/>
          </a:xfrm>
          <a:prstGeom prst="ellipse">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GB" sz="1800">
                <a:solidFill>
                  <a:schemeClr val="dk2"/>
                </a:solidFill>
                <a:latin typeface="Playfair Display"/>
                <a:ea typeface="Playfair Display"/>
                <a:cs typeface="Playfair Display"/>
                <a:sym typeface="Playfair Display"/>
              </a:rPr>
              <a:t>Every human being has a unique ear pattern</a:t>
            </a:r>
            <a:endParaRPr b="1"/>
          </a:p>
        </p:txBody>
      </p:sp>
      <p:sp>
        <p:nvSpPr>
          <p:cNvPr id="164" name="Google Shape;164;p29"/>
          <p:cNvSpPr/>
          <p:nvPr/>
        </p:nvSpPr>
        <p:spPr>
          <a:xfrm>
            <a:off x="4572000" y="3001225"/>
            <a:ext cx="3386100" cy="1684500"/>
          </a:xfrm>
          <a:prstGeom prst="ellipse">
            <a:avLst/>
          </a:prstGeom>
          <a:solidFill>
            <a:srgbClr val="80DA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en-GB" sz="1700">
                <a:solidFill>
                  <a:schemeClr val="dk2"/>
                </a:solidFill>
                <a:latin typeface="Playfair Display"/>
                <a:ea typeface="Playfair Display"/>
                <a:cs typeface="Playfair Display"/>
                <a:sym typeface="Playfair Display"/>
              </a:rPr>
              <a:t>The shape and appearance of the ear remain fixed throughout an individual’s lifetime</a:t>
            </a:r>
            <a:endParaRPr sz="1300"/>
          </a:p>
        </p:txBody>
      </p:sp>
      <p:sp>
        <p:nvSpPr>
          <p:cNvPr id="165" name="Google Shape;165;p29"/>
          <p:cNvSpPr/>
          <p:nvPr/>
        </p:nvSpPr>
        <p:spPr>
          <a:xfrm>
            <a:off x="1091975" y="1419625"/>
            <a:ext cx="3292200" cy="1581600"/>
          </a:xfrm>
          <a:prstGeom prst="bentArrow">
            <a:avLst>
              <a:gd fmla="val 25000" name="adj1"/>
              <a:gd fmla="val 25000" name="adj2"/>
              <a:gd fmla="val 25000" name="adj3"/>
              <a:gd fmla="val 43750" name="adj4"/>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flipH="1" rot="10800000">
            <a:off x="1091975" y="3001225"/>
            <a:ext cx="3292200" cy="1581600"/>
          </a:xfrm>
          <a:prstGeom prst="bentArrow">
            <a:avLst>
              <a:gd fmla="val 25000" name="adj1"/>
              <a:gd fmla="val 25000" name="adj2"/>
              <a:gd fmla="val 25000" name="adj3"/>
              <a:gd fmla="val 43750" name="adj4"/>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txBox="1"/>
          <p:nvPr/>
        </p:nvSpPr>
        <p:spPr>
          <a:xfrm>
            <a:off x="1771525" y="1562975"/>
            <a:ext cx="1933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latin typeface="Playfair Display"/>
                <a:ea typeface="Playfair Display"/>
                <a:cs typeface="Playfair Display"/>
                <a:sym typeface="Playfair Display"/>
              </a:rPr>
              <a:t>Uniqueness</a:t>
            </a:r>
            <a:endParaRPr b="1" sz="1900">
              <a:latin typeface="Playfair Display"/>
              <a:ea typeface="Playfair Display"/>
              <a:cs typeface="Playfair Display"/>
              <a:sym typeface="Playfair Display"/>
            </a:endParaRPr>
          </a:p>
        </p:txBody>
      </p:sp>
      <p:sp>
        <p:nvSpPr>
          <p:cNvPr id="168" name="Google Shape;168;p29"/>
          <p:cNvSpPr txBox="1"/>
          <p:nvPr/>
        </p:nvSpPr>
        <p:spPr>
          <a:xfrm>
            <a:off x="1490325" y="3958325"/>
            <a:ext cx="2636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latin typeface="Playfair Display"/>
                <a:ea typeface="Playfair Display"/>
                <a:cs typeface="Playfair Display"/>
                <a:sym typeface="Playfair Display"/>
              </a:rPr>
              <a:t>Biometric Permanence</a:t>
            </a:r>
            <a:endParaRPr b="1" sz="1700">
              <a:latin typeface="Playfair Display"/>
              <a:ea typeface="Playfair Display"/>
              <a:cs typeface="Playfair Display"/>
              <a:sym typeface="Playfair Display"/>
            </a:endParaRPr>
          </a:p>
        </p:txBody>
      </p:sp>
      <p:sp>
        <p:nvSpPr>
          <p:cNvPr id="169" name="Google Shape;169;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77" name="Shape 577"/>
        <p:cNvGrpSpPr/>
        <p:nvPr/>
      </p:nvGrpSpPr>
      <p:grpSpPr>
        <a:xfrm>
          <a:off x="0" y="0"/>
          <a:ext cx="0" cy="0"/>
          <a:chOff x="0" y="0"/>
          <a:chExt cx="0" cy="0"/>
        </a:xfrm>
      </p:grpSpPr>
      <p:sp>
        <p:nvSpPr>
          <p:cNvPr id="578" name="Google Shape;578;p74"/>
          <p:cNvSpPr txBox="1"/>
          <p:nvPr>
            <p:ph type="title"/>
          </p:nvPr>
        </p:nvSpPr>
        <p:spPr>
          <a:xfrm>
            <a:off x="311700" y="266000"/>
            <a:ext cx="8520600" cy="6153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Jetson-nano </a:t>
            </a:r>
            <a:r>
              <a:rPr lang="en-GB">
                <a:highlight>
                  <a:srgbClr val="CCCCCC"/>
                </a:highlight>
              </a:rPr>
              <a:t>Configuration</a:t>
            </a:r>
            <a:r>
              <a:rPr lang="en-GB">
                <a:highlight>
                  <a:srgbClr val="CCCCCC"/>
                </a:highlight>
              </a:rPr>
              <a:t> </a:t>
            </a:r>
            <a:endParaRPr>
              <a:highlight>
                <a:srgbClr val="CCCCCC"/>
              </a:highlight>
            </a:endParaRPr>
          </a:p>
        </p:txBody>
      </p:sp>
      <p:sp>
        <p:nvSpPr>
          <p:cNvPr id="579" name="Google Shape;579;p74"/>
          <p:cNvSpPr txBox="1"/>
          <p:nvPr>
            <p:ph idx="1" type="body"/>
          </p:nvPr>
        </p:nvSpPr>
        <p:spPr>
          <a:xfrm>
            <a:off x="311700" y="991625"/>
            <a:ext cx="8520600" cy="4047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2"/>
              </a:buClr>
              <a:buSzPts val="275"/>
              <a:buFont typeface="Arial"/>
              <a:buNone/>
            </a:pPr>
            <a:r>
              <a:rPr lang="en-GB" sz="5500"/>
              <a:t>Before deployment on jetson nano,first of all, we have to install all dependencies before deployment.</a:t>
            </a:r>
            <a:endParaRPr sz="5500"/>
          </a:p>
          <a:p>
            <a:pPr indent="0" lvl="0" marL="0" rtl="0" algn="l">
              <a:spcBef>
                <a:spcPts val="1200"/>
              </a:spcBef>
              <a:spcAft>
                <a:spcPts val="0"/>
              </a:spcAft>
              <a:buClr>
                <a:schemeClr val="dk2"/>
              </a:buClr>
              <a:buSzPts val="275"/>
              <a:buFont typeface="Arial"/>
              <a:buNone/>
            </a:pPr>
            <a:r>
              <a:rPr b="1" lang="en-GB" sz="6000"/>
              <a:t>  1) </a:t>
            </a:r>
            <a:r>
              <a:rPr b="1" lang="en-GB" sz="6000" u="sng"/>
              <a:t>Board Setup:</a:t>
            </a:r>
            <a:r>
              <a:rPr lang="en-GB" sz="6000"/>
              <a:t>   In this step, here we installed all dependencies such as  SDK manager and also check Jetson os.</a:t>
            </a:r>
            <a:endParaRPr sz="6000"/>
          </a:p>
          <a:p>
            <a:pPr indent="0" lvl="0" marL="0" rtl="0" algn="l">
              <a:spcBef>
                <a:spcPts val="1200"/>
              </a:spcBef>
              <a:spcAft>
                <a:spcPts val="0"/>
              </a:spcAft>
              <a:buClr>
                <a:schemeClr val="dk2"/>
              </a:buClr>
              <a:buSzPts val="275"/>
              <a:buFont typeface="Arial"/>
              <a:buNone/>
            </a:pPr>
            <a:r>
              <a:rPr b="1" lang="en-GB" sz="6000">
                <a:solidFill>
                  <a:srgbClr val="333333"/>
                </a:solidFill>
                <a:highlight>
                  <a:srgbClr val="F7B8B8"/>
                </a:highlight>
                <a:latin typeface="Arial"/>
                <a:ea typeface="Arial"/>
                <a:cs typeface="Arial"/>
                <a:sym typeface="Arial"/>
              </a:rPr>
              <a:t> 2) </a:t>
            </a:r>
            <a:r>
              <a:rPr b="1" lang="en-GB" sz="6000" u="sng">
                <a:solidFill>
                  <a:srgbClr val="333333"/>
                </a:solidFill>
                <a:highlight>
                  <a:srgbClr val="F7B8B8"/>
                </a:highlight>
              </a:rPr>
              <a:t>Jetson Nano sub startup:</a:t>
            </a:r>
            <a:r>
              <a:rPr b="1" lang="en-GB" sz="6000" u="sng">
                <a:solidFill>
                  <a:srgbClr val="333333"/>
                </a:solidFill>
                <a:highlight>
                  <a:srgbClr val="F7B8B8"/>
                </a:highlight>
                <a:latin typeface="Arial"/>
                <a:ea typeface="Arial"/>
                <a:cs typeface="Arial"/>
                <a:sym typeface="Arial"/>
              </a:rPr>
              <a:t>  </a:t>
            </a:r>
            <a:r>
              <a:rPr lang="en-GB" sz="6000">
                <a:solidFill>
                  <a:srgbClr val="333333"/>
                </a:solidFill>
                <a:highlight>
                  <a:srgbClr val="F7B8B8"/>
                </a:highlight>
                <a:latin typeface="Arial"/>
                <a:ea typeface="Arial"/>
                <a:cs typeface="Arial"/>
                <a:sym typeface="Arial"/>
              </a:rPr>
              <a:t> </a:t>
            </a:r>
            <a:r>
              <a:rPr lang="en-GB" sz="6000">
                <a:solidFill>
                  <a:srgbClr val="333333"/>
                </a:solidFill>
                <a:highlight>
                  <a:srgbClr val="F7B8B8"/>
                </a:highlight>
              </a:rPr>
              <a:t>Check power supply, Move the root file system EMMC flash to SD card storage directly.</a:t>
            </a:r>
            <a:endParaRPr sz="6000">
              <a:solidFill>
                <a:srgbClr val="333333"/>
              </a:solidFill>
              <a:highlight>
                <a:srgbClr val="F7B8B8"/>
              </a:highlight>
            </a:endParaRPr>
          </a:p>
          <a:p>
            <a:pPr indent="0" lvl="0" marL="0" rtl="0" algn="l">
              <a:spcBef>
                <a:spcPts val="1200"/>
              </a:spcBef>
              <a:spcAft>
                <a:spcPts val="0"/>
              </a:spcAft>
              <a:buClr>
                <a:schemeClr val="dk2"/>
              </a:buClr>
              <a:buSzPts val="275"/>
              <a:buFont typeface="Arial"/>
              <a:buNone/>
            </a:pPr>
            <a:r>
              <a:rPr b="1" lang="en-GB" sz="6000">
                <a:solidFill>
                  <a:srgbClr val="333333"/>
                </a:solidFill>
                <a:highlight>
                  <a:srgbClr val="F7B8B8"/>
                </a:highlight>
                <a:latin typeface="Arial"/>
                <a:ea typeface="Arial"/>
                <a:cs typeface="Arial"/>
                <a:sym typeface="Arial"/>
              </a:rPr>
              <a:t>3) </a:t>
            </a:r>
            <a:r>
              <a:rPr b="1" lang="en-GB" sz="6000" u="sng">
                <a:solidFill>
                  <a:srgbClr val="333333"/>
                </a:solidFill>
                <a:highlight>
                  <a:srgbClr val="F7B8B8"/>
                </a:highlight>
              </a:rPr>
              <a:t>Installing Anaconda: </a:t>
            </a:r>
            <a:r>
              <a:rPr b="1" lang="en-GB" sz="6000">
                <a:solidFill>
                  <a:srgbClr val="333333"/>
                </a:solidFill>
                <a:highlight>
                  <a:srgbClr val="F7B8B8"/>
                </a:highlight>
                <a:latin typeface="Arial"/>
                <a:ea typeface="Arial"/>
                <a:cs typeface="Arial"/>
                <a:sym typeface="Arial"/>
              </a:rPr>
              <a:t>  </a:t>
            </a:r>
            <a:r>
              <a:rPr b="1" lang="en-GB" sz="6000">
                <a:solidFill>
                  <a:srgbClr val="333333"/>
                </a:solidFill>
                <a:highlight>
                  <a:srgbClr val="F7B8B8"/>
                </a:highlight>
              </a:rPr>
              <a:t>I</a:t>
            </a:r>
            <a:r>
              <a:rPr lang="en-GB" sz="6000">
                <a:solidFill>
                  <a:srgbClr val="333333"/>
                </a:solidFill>
                <a:highlight>
                  <a:srgbClr val="F7B8B8"/>
                </a:highlight>
              </a:rPr>
              <a:t>nstall anaconda for linux system AArch64 architecture because regular Anaconda does not work.</a:t>
            </a:r>
            <a:endParaRPr sz="6000">
              <a:solidFill>
                <a:srgbClr val="333333"/>
              </a:solidFill>
              <a:highlight>
                <a:srgbClr val="F7B8B8"/>
              </a:highlight>
            </a:endParaRPr>
          </a:p>
          <a:p>
            <a:pPr indent="0" lvl="0" marL="0" rtl="0" algn="l">
              <a:spcBef>
                <a:spcPts val="1200"/>
              </a:spcBef>
              <a:spcAft>
                <a:spcPts val="0"/>
              </a:spcAft>
              <a:buClr>
                <a:schemeClr val="dk2"/>
              </a:buClr>
              <a:buSzPts val="275"/>
              <a:buFont typeface="Arial"/>
              <a:buNone/>
            </a:pPr>
            <a:r>
              <a:t/>
            </a:r>
            <a:endParaRPr sz="6000">
              <a:solidFill>
                <a:srgbClr val="333333"/>
              </a:solidFill>
              <a:highlight>
                <a:srgbClr val="F7B8B8"/>
              </a:highlight>
              <a:latin typeface="Arial"/>
              <a:ea typeface="Arial"/>
              <a:cs typeface="Arial"/>
              <a:sym typeface="Arial"/>
            </a:endParaRPr>
          </a:p>
          <a:p>
            <a:pPr indent="0" lvl="0" marL="0" rtl="0" algn="l">
              <a:spcBef>
                <a:spcPts val="1200"/>
              </a:spcBef>
              <a:spcAft>
                <a:spcPts val="0"/>
              </a:spcAft>
              <a:buClr>
                <a:schemeClr val="dk2"/>
              </a:buClr>
              <a:buSzPts val="275"/>
              <a:buFont typeface="Arial"/>
              <a:buNone/>
            </a:pPr>
            <a:r>
              <a:rPr lang="en-GB" sz="6000">
                <a:solidFill>
                  <a:srgbClr val="333333"/>
                </a:solidFill>
                <a:highlight>
                  <a:srgbClr val="F7B8B8"/>
                </a:highlight>
              </a:rPr>
              <a:t>Thus,Jetson nano ready for deployment.</a:t>
            </a:r>
            <a:endParaRPr sz="6000">
              <a:solidFill>
                <a:srgbClr val="333333"/>
              </a:solidFill>
              <a:highlight>
                <a:srgbClr val="F7B8B8"/>
              </a:highlight>
            </a:endParaRPr>
          </a:p>
          <a:p>
            <a:pPr indent="0" lvl="0" marL="457200" rtl="0" algn="l">
              <a:spcBef>
                <a:spcPts val="1200"/>
              </a:spcBef>
              <a:spcAft>
                <a:spcPts val="0"/>
              </a:spcAft>
              <a:buNone/>
            </a:pPr>
            <a:r>
              <a:t/>
            </a:r>
            <a:endParaRPr sz="1200">
              <a:solidFill>
                <a:srgbClr val="333333"/>
              </a:solidFill>
              <a:highlight>
                <a:srgbClr val="FFFFFF"/>
              </a:highlight>
              <a:latin typeface="Arial"/>
              <a:ea typeface="Arial"/>
              <a:cs typeface="Arial"/>
              <a:sym typeface="Arial"/>
            </a:endParaRPr>
          </a:p>
          <a:p>
            <a:pPr indent="0" lvl="0" marL="457200" rtl="0" algn="l">
              <a:spcBef>
                <a:spcPts val="1100"/>
              </a:spcBef>
              <a:spcAft>
                <a:spcPts val="0"/>
              </a:spcAft>
              <a:buNone/>
            </a:pPr>
            <a:r>
              <a:t/>
            </a:r>
            <a:endParaRPr sz="1200">
              <a:solidFill>
                <a:srgbClr val="333333"/>
              </a:solidFill>
              <a:highlight>
                <a:srgbClr val="F7B8B8"/>
              </a:highlight>
              <a:latin typeface="Arial"/>
              <a:ea typeface="Arial"/>
              <a:cs typeface="Arial"/>
              <a:sym typeface="Arial"/>
            </a:endParaRPr>
          </a:p>
          <a:p>
            <a:pPr indent="0" lvl="0" marL="457200" rtl="0" algn="l">
              <a:spcBef>
                <a:spcPts val="1100"/>
              </a:spcBef>
              <a:spcAft>
                <a:spcPts val="0"/>
              </a:spcAft>
              <a:buNone/>
            </a:pPr>
            <a:r>
              <a:t/>
            </a:r>
            <a:endParaRPr sz="1200">
              <a:solidFill>
                <a:srgbClr val="333333"/>
              </a:solidFill>
              <a:highlight>
                <a:schemeClr val="dk2"/>
              </a:highlight>
              <a:latin typeface="Arial"/>
              <a:ea typeface="Arial"/>
              <a:cs typeface="Arial"/>
              <a:sym typeface="Arial"/>
            </a:endParaRPr>
          </a:p>
          <a:p>
            <a:pPr indent="0" lvl="0" marL="457200" rtl="0" algn="l">
              <a:spcBef>
                <a:spcPts val="1100"/>
              </a:spcBef>
              <a:spcAft>
                <a:spcPts val="0"/>
              </a:spcAft>
              <a:buNone/>
            </a:pPr>
            <a:r>
              <a:t/>
            </a:r>
            <a:endParaRPr sz="1200">
              <a:solidFill>
                <a:srgbClr val="333333"/>
              </a:solidFill>
              <a:latin typeface="Arial"/>
              <a:ea typeface="Arial"/>
              <a:cs typeface="Arial"/>
              <a:sym typeface="Arial"/>
            </a:endParaRPr>
          </a:p>
          <a:p>
            <a:pPr indent="0" lvl="0" marL="457200" rtl="0" algn="l">
              <a:spcBef>
                <a:spcPts val="1100"/>
              </a:spcBef>
              <a:spcAft>
                <a:spcPts val="1200"/>
              </a:spcAft>
              <a:buNone/>
            </a:pPr>
            <a:r>
              <a:rPr lang="en-GB" u="sng"/>
              <a:t>     </a:t>
            </a:r>
            <a:endParaRPr u="sng"/>
          </a:p>
        </p:txBody>
      </p:sp>
      <p:sp>
        <p:nvSpPr>
          <p:cNvPr id="580" name="Google Shape;580;p7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84" name="Shape 584"/>
        <p:cNvGrpSpPr/>
        <p:nvPr/>
      </p:nvGrpSpPr>
      <p:grpSpPr>
        <a:xfrm>
          <a:off x="0" y="0"/>
          <a:ext cx="0" cy="0"/>
          <a:chOff x="0" y="0"/>
          <a:chExt cx="0" cy="0"/>
        </a:xfrm>
      </p:grpSpPr>
      <p:sp>
        <p:nvSpPr>
          <p:cNvPr id="585" name="Google Shape;585;p75"/>
          <p:cNvSpPr txBox="1"/>
          <p:nvPr>
            <p:ph type="title"/>
          </p:nvPr>
        </p:nvSpPr>
        <p:spPr>
          <a:xfrm>
            <a:off x="311700" y="266000"/>
            <a:ext cx="8520600" cy="6153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Real time testing and Implementation on Jetson Nano</a:t>
            </a:r>
            <a:endParaRPr>
              <a:highlight>
                <a:srgbClr val="CCCCCC"/>
              </a:highlight>
            </a:endParaRPr>
          </a:p>
        </p:txBody>
      </p:sp>
      <p:sp>
        <p:nvSpPr>
          <p:cNvPr id="586" name="Google Shape;586;p75"/>
          <p:cNvSpPr txBox="1"/>
          <p:nvPr>
            <p:ph idx="1" type="body"/>
          </p:nvPr>
        </p:nvSpPr>
        <p:spPr>
          <a:xfrm>
            <a:off x="311700" y="1017725"/>
            <a:ext cx="8520600" cy="4047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600">
                <a:solidFill>
                  <a:srgbClr val="333333"/>
                </a:solidFill>
                <a:highlight>
                  <a:srgbClr val="F7B8B8"/>
                </a:highlight>
                <a:latin typeface="Arial"/>
                <a:ea typeface="Arial"/>
                <a:cs typeface="Arial"/>
                <a:sym typeface="Arial"/>
              </a:rPr>
              <a:t>1)</a:t>
            </a:r>
            <a:r>
              <a:rPr b="1" lang="en-GB" sz="1600">
                <a:solidFill>
                  <a:srgbClr val="333333"/>
                </a:solidFill>
                <a:highlight>
                  <a:srgbClr val="F7B8B8"/>
                </a:highlight>
                <a:latin typeface="Arial"/>
                <a:ea typeface="Arial"/>
                <a:cs typeface="Arial"/>
                <a:sym typeface="Arial"/>
              </a:rPr>
              <a:t>Testing the pretrained model on jetson nano:</a:t>
            </a:r>
            <a:endParaRPr b="1"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Clr>
                <a:schemeClr val="dk2"/>
              </a:buClr>
              <a:buSzPts val="1100"/>
              <a:buFont typeface="Arial"/>
              <a:buNone/>
            </a:pPr>
            <a:r>
              <a:t/>
            </a:r>
            <a:endParaRPr b="1" sz="1600">
              <a:solidFill>
                <a:srgbClr val="333333"/>
              </a:solidFill>
              <a:highlight>
                <a:srgbClr val="F7B8B8"/>
              </a:highlight>
              <a:latin typeface="Arial"/>
              <a:ea typeface="Arial"/>
              <a:cs typeface="Arial"/>
              <a:sym typeface="Arial"/>
            </a:endParaRPr>
          </a:p>
          <a:p>
            <a:pPr indent="0" lvl="0" marL="914400" rtl="0" algn="l">
              <a:spcBef>
                <a:spcPts val="1200"/>
              </a:spcBef>
              <a:spcAft>
                <a:spcPts val="1200"/>
              </a:spcAft>
              <a:buNone/>
            </a:pPr>
            <a:r>
              <a:t/>
            </a:r>
            <a:endParaRPr sz="1200"/>
          </a:p>
        </p:txBody>
      </p:sp>
      <p:sp>
        <p:nvSpPr>
          <p:cNvPr id="587" name="Google Shape;587;p75"/>
          <p:cNvSpPr txBox="1"/>
          <p:nvPr/>
        </p:nvSpPr>
        <p:spPr>
          <a:xfrm>
            <a:off x="1560500" y="46651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r>
              <a:rPr b="1" lang="en-GB">
                <a:solidFill>
                  <a:schemeClr val="dk2"/>
                </a:solidFill>
                <a:latin typeface="Playfair Display"/>
                <a:ea typeface="Playfair Display"/>
                <a:cs typeface="Playfair Display"/>
                <a:sym typeface="Playfair Display"/>
              </a:rPr>
              <a:t>Testing on jetson Nano</a:t>
            </a:r>
            <a:r>
              <a:rPr lang="en-GB">
                <a:solidFill>
                  <a:schemeClr val="dk2"/>
                </a:solidFill>
                <a:latin typeface="Playfair Display"/>
                <a:ea typeface="Playfair Display"/>
                <a:cs typeface="Playfair Display"/>
                <a:sym typeface="Playfair Display"/>
              </a:rPr>
              <a:t>                        </a:t>
            </a:r>
            <a:r>
              <a:rPr b="1" lang="en-GB">
                <a:solidFill>
                  <a:schemeClr val="dk2"/>
                </a:solidFill>
                <a:latin typeface="Playfair Display"/>
                <a:ea typeface="Playfair Display"/>
                <a:cs typeface="Playfair Display"/>
                <a:sym typeface="Playfair Display"/>
              </a:rPr>
              <a:t>    </a:t>
            </a:r>
            <a:endParaRPr b="1">
              <a:solidFill>
                <a:schemeClr val="dk2"/>
              </a:solidFill>
              <a:latin typeface="Playfair Display"/>
              <a:ea typeface="Playfair Display"/>
              <a:cs typeface="Playfair Display"/>
              <a:sym typeface="Playfair Display"/>
            </a:endParaRPr>
          </a:p>
        </p:txBody>
      </p:sp>
      <p:sp>
        <p:nvSpPr>
          <p:cNvPr id="588" name="Google Shape;588;p7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89" name="Google Shape;589;p75"/>
          <p:cNvPicPr preferRelativeResize="0"/>
          <p:nvPr/>
        </p:nvPicPr>
        <p:blipFill>
          <a:blip r:embed="rId3">
            <a:alphaModFix/>
          </a:blip>
          <a:stretch>
            <a:fillRect/>
          </a:stretch>
        </p:blipFill>
        <p:spPr>
          <a:xfrm>
            <a:off x="699600" y="1459150"/>
            <a:ext cx="7338649" cy="30939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593" name="Shape 593"/>
        <p:cNvGrpSpPr/>
        <p:nvPr/>
      </p:nvGrpSpPr>
      <p:grpSpPr>
        <a:xfrm>
          <a:off x="0" y="0"/>
          <a:ext cx="0" cy="0"/>
          <a:chOff x="0" y="0"/>
          <a:chExt cx="0" cy="0"/>
        </a:xfrm>
      </p:grpSpPr>
      <p:sp>
        <p:nvSpPr>
          <p:cNvPr id="594" name="Google Shape;594;p76"/>
          <p:cNvSpPr txBox="1"/>
          <p:nvPr>
            <p:ph type="title"/>
          </p:nvPr>
        </p:nvSpPr>
        <p:spPr>
          <a:xfrm>
            <a:off x="311700" y="266000"/>
            <a:ext cx="8520600" cy="6153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Real Time Person </a:t>
            </a:r>
            <a:r>
              <a:rPr lang="en-GB">
                <a:highlight>
                  <a:srgbClr val="CCCCCC"/>
                </a:highlight>
              </a:rPr>
              <a:t>Identification</a:t>
            </a:r>
            <a:r>
              <a:rPr lang="en-GB">
                <a:highlight>
                  <a:srgbClr val="CCCCCC"/>
                </a:highlight>
              </a:rPr>
              <a:t> on Jetson Nano </a:t>
            </a:r>
            <a:endParaRPr>
              <a:highlight>
                <a:srgbClr val="CCCCCC"/>
              </a:highlight>
            </a:endParaRPr>
          </a:p>
        </p:txBody>
      </p:sp>
      <p:sp>
        <p:nvSpPr>
          <p:cNvPr id="595" name="Google Shape;595;p76"/>
          <p:cNvSpPr txBox="1"/>
          <p:nvPr>
            <p:ph idx="1" type="body"/>
          </p:nvPr>
        </p:nvSpPr>
        <p:spPr>
          <a:xfrm>
            <a:off x="311700" y="1017725"/>
            <a:ext cx="8520600" cy="404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For real time person </a:t>
            </a:r>
            <a:r>
              <a:rPr lang="en-GB"/>
              <a:t>identification</a:t>
            </a:r>
            <a:r>
              <a:rPr lang="en-GB"/>
              <a:t> we have to capture the image using </a:t>
            </a:r>
            <a:r>
              <a:rPr lang="en-GB"/>
              <a:t>camera </a:t>
            </a:r>
            <a:r>
              <a:rPr lang="en-GB"/>
              <a:t> </a:t>
            </a:r>
            <a:r>
              <a:rPr lang="en-GB"/>
              <a:t>than it stored in  a folder.</a:t>
            </a:r>
            <a:endParaRPr/>
          </a:p>
          <a:p>
            <a:pPr indent="-342900" lvl="0" marL="457200" rtl="0" algn="l">
              <a:spcBef>
                <a:spcPts val="0"/>
              </a:spcBef>
              <a:spcAft>
                <a:spcPts val="0"/>
              </a:spcAft>
              <a:buSzPts val="1800"/>
              <a:buChar char="●"/>
            </a:pPr>
            <a:r>
              <a:rPr lang="en-GB"/>
              <a:t>Than  cropped the image of ear through haar cascade classifier.</a:t>
            </a:r>
            <a:endParaRPr/>
          </a:p>
          <a:p>
            <a:pPr indent="-342900" lvl="0" marL="457200" rtl="0" algn="l">
              <a:spcBef>
                <a:spcPts val="0"/>
              </a:spcBef>
              <a:spcAft>
                <a:spcPts val="0"/>
              </a:spcAft>
              <a:buSzPts val="1800"/>
              <a:buChar char="●"/>
            </a:pPr>
            <a:r>
              <a:rPr lang="en-GB"/>
              <a:t> After than YOLO V5  train  the  images and finally person are identified in real time.</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596" name="Google Shape;596;p76"/>
          <p:cNvSpPr txBox="1"/>
          <p:nvPr/>
        </p:nvSpPr>
        <p:spPr>
          <a:xfrm>
            <a:off x="749650" y="46651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597" name="Google Shape;597;p7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98" name="Google Shape;598;p76"/>
          <p:cNvSpPr/>
          <p:nvPr/>
        </p:nvSpPr>
        <p:spPr>
          <a:xfrm>
            <a:off x="1099275" y="3041675"/>
            <a:ext cx="1592700" cy="1103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Playfair Display"/>
                <a:ea typeface="Playfair Display"/>
                <a:cs typeface="Playfair Display"/>
                <a:sym typeface="Playfair Display"/>
              </a:rPr>
              <a:t>Capture Real time image </a:t>
            </a:r>
            <a:r>
              <a:rPr b="1" lang="en-GB">
                <a:latin typeface="Playfair Display"/>
                <a:ea typeface="Playfair Display"/>
                <a:cs typeface="Playfair Display"/>
                <a:sym typeface="Playfair Display"/>
              </a:rPr>
              <a:t>using Camera</a:t>
            </a:r>
            <a:endParaRPr b="1">
              <a:latin typeface="Playfair Display"/>
              <a:ea typeface="Playfair Display"/>
              <a:cs typeface="Playfair Display"/>
              <a:sym typeface="Playfair Display"/>
            </a:endParaRPr>
          </a:p>
        </p:txBody>
      </p:sp>
      <p:cxnSp>
        <p:nvCxnSpPr>
          <p:cNvPr id="599" name="Google Shape;599;p76"/>
          <p:cNvCxnSpPr/>
          <p:nvPr/>
        </p:nvCxnSpPr>
        <p:spPr>
          <a:xfrm>
            <a:off x="2691975" y="3606150"/>
            <a:ext cx="1122900" cy="19800"/>
          </a:xfrm>
          <a:prstGeom prst="straightConnector1">
            <a:avLst/>
          </a:prstGeom>
          <a:noFill/>
          <a:ln cap="flat" cmpd="sng" w="9525">
            <a:solidFill>
              <a:schemeClr val="dk2"/>
            </a:solidFill>
            <a:prstDash val="solid"/>
            <a:round/>
            <a:headEnd len="med" w="med" type="none"/>
            <a:tailEnd len="med" w="med" type="triangle"/>
          </a:ln>
        </p:spPr>
      </p:cxnSp>
      <p:sp>
        <p:nvSpPr>
          <p:cNvPr id="600" name="Google Shape;600;p76"/>
          <p:cNvSpPr/>
          <p:nvPr/>
        </p:nvSpPr>
        <p:spPr>
          <a:xfrm>
            <a:off x="3847488" y="3041675"/>
            <a:ext cx="1449000" cy="1103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Playfair Display"/>
                <a:ea typeface="Playfair Display"/>
                <a:cs typeface="Playfair Display"/>
                <a:sym typeface="Playfair Display"/>
              </a:rPr>
              <a:t>Extracted ear using Haar cascade</a:t>
            </a:r>
            <a:endParaRPr b="1">
              <a:latin typeface="Playfair Display"/>
              <a:ea typeface="Playfair Display"/>
              <a:cs typeface="Playfair Display"/>
              <a:sym typeface="Playfair Display"/>
            </a:endParaRPr>
          </a:p>
        </p:txBody>
      </p:sp>
      <p:sp>
        <p:nvSpPr>
          <p:cNvPr id="601" name="Google Shape;601;p76"/>
          <p:cNvSpPr txBox="1"/>
          <p:nvPr/>
        </p:nvSpPr>
        <p:spPr>
          <a:xfrm>
            <a:off x="2725500" y="3302838"/>
            <a:ext cx="1122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solidFill>
                  <a:schemeClr val="dk2"/>
                </a:solidFill>
                <a:latin typeface="Playfair Display"/>
                <a:ea typeface="Playfair Display"/>
                <a:cs typeface="Playfair Display"/>
                <a:sym typeface="Playfair Display"/>
              </a:rPr>
              <a:t>From these image</a:t>
            </a:r>
            <a:endParaRPr b="1" sz="900">
              <a:solidFill>
                <a:schemeClr val="dk2"/>
              </a:solidFill>
              <a:latin typeface="Playfair Display"/>
              <a:ea typeface="Playfair Display"/>
              <a:cs typeface="Playfair Display"/>
              <a:sym typeface="Playfair Display"/>
            </a:endParaRPr>
          </a:p>
        </p:txBody>
      </p:sp>
      <p:cxnSp>
        <p:nvCxnSpPr>
          <p:cNvPr id="602" name="Google Shape;602;p76"/>
          <p:cNvCxnSpPr/>
          <p:nvPr/>
        </p:nvCxnSpPr>
        <p:spPr>
          <a:xfrm flipH="1" rot="10800000">
            <a:off x="5296500" y="3644625"/>
            <a:ext cx="1266000" cy="990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76"/>
          <p:cNvSpPr/>
          <p:nvPr/>
        </p:nvSpPr>
        <p:spPr>
          <a:xfrm>
            <a:off x="6562500" y="3050625"/>
            <a:ext cx="1357500" cy="1197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latin typeface="Playfair Display"/>
                <a:ea typeface="Playfair Display"/>
                <a:cs typeface="Playfair Display"/>
                <a:sym typeface="Playfair Display"/>
              </a:rPr>
              <a:t>Person </a:t>
            </a:r>
            <a:r>
              <a:rPr b="1" lang="en-GB" sz="1300">
                <a:latin typeface="Playfair Display"/>
                <a:ea typeface="Playfair Display"/>
                <a:cs typeface="Playfair Display"/>
                <a:sym typeface="Playfair Display"/>
              </a:rPr>
              <a:t>identification</a:t>
            </a:r>
            <a:r>
              <a:rPr b="1" lang="en-GB" sz="1300">
                <a:latin typeface="Playfair Display"/>
                <a:ea typeface="Playfair Display"/>
                <a:cs typeface="Playfair Display"/>
                <a:sym typeface="Playfair Display"/>
              </a:rPr>
              <a:t> using </a:t>
            </a:r>
            <a:r>
              <a:rPr b="1" lang="en-GB" sz="1300">
                <a:latin typeface="Playfair Display"/>
                <a:ea typeface="Playfair Display"/>
                <a:cs typeface="Playfair Display"/>
                <a:sym typeface="Playfair Display"/>
              </a:rPr>
              <a:t>YOLO V5</a:t>
            </a:r>
            <a:endParaRPr b="1" sz="1300">
              <a:latin typeface="Playfair Display"/>
              <a:ea typeface="Playfair Display"/>
              <a:cs typeface="Playfair Display"/>
              <a:sym typeface="Playfair Display"/>
            </a:endParaRPr>
          </a:p>
        </p:txBody>
      </p:sp>
      <p:sp>
        <p:nvSpPr>
          <p:cNvPr id="604" name="Google Shape;604;p76"/>
          <p:cNvSpPr txBox="1"/>
          <p:nvPr/>
        </p:nvSpPr>
        <p:spPr>
          <a:xfrm>
            <a:off x="5296500" y="3331425"/>
            <a:ext cx="1357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GB" sz="900">
                <a:solidFill>
                  <a:schemeClr val="dk2"/>
                </a:solidFill>
                <a:latin typeface="Playfair Display"/>
                <a:ea typeface="Playfair Display"/>
                <a:cs typeface="Playfair Display"/>
                <a:sym typeface="Playfair Display"/>
              </a:rPr>
              <a:t>Using </a:t>
            </a:r>
            <a:r>
              <a:rPr b="1" lang="en-GB" sz="900">
                <a:solidFill>
                  <a:schemeClr val="dk2"/>
                </a:solidFill>
                <a:latin typeface="Playfair Display"/>
                <a:ea typeface="Playfair Display"/>
                <a:cs typeface="Playfair Display"/>
                <a:sym typeface="Playfair Display"/>
              </a:rPr>
              <a:t> these image</a:t>
            </a:r>
            <a:endParaRPr sz="1800">
              <a:solidFill>
                <a:schemeClr val="dk2"/>
              </a:solidFill>
              <a:latin typeface="Playfair Display"/>
              <a:ea typeface="Playfair Display"/>
              <a:cs typeface="Playfair Display"/>
              <a:sym typeface="Playfair Display"/>
            </a:endParaRPr>
          </a:p>
        </p:txBody>
      </p:sp>
      <p:sp>
        <p:nvSpPr>
          <p:cNvPr id="605" name="Google Shape;605;p76"/>
          <p:cNvSpPr txBox="1"/>
          <p:nvPr/>
        </p:nvSpPr>
        <p:spPr>
          <a:xfrm>
            <a:off x="1334475" y="4464625"/>
            <a:ext cx="684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Playfair Display"/>
                <a:ea typeface="Playfair Display"/>
                <a:cs typeface="Playfair Display"/>
                <a:sym typeface="Playfair Display"/>
              </a:rPr>
              <a:t> Fig: Working flow on real time person identification</a:t>
            </a:r>
            <a:endParaRPr b="1"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609" name="Shape 609"/>
        <p:cNvGrpSpPr/>
        <p:nvPr/>
      </p:nvGrpSpPr>
      <p:grpSpPr>
        <a:xfrm>
          <a:off x="0" y="0"/>
          <a:ext cx="0" cy="0"/>
          <a:chOff x="0" y="0"/>
          <a:chExt cx="0" cy="0"/>
        </a:xfrm>
      </p:grpSpPr>
      <p:sp>
        <p:nvSpPr>
          <p:cNvPr id="610" name="Google Shape;610;p77"/>
          <p:cNvSpPr txBox="1"/>
          <p:nvPr>
            <p:ph type="title"/>
          </p:nvPr>
        </p:nvSpPr>
        <p:spPr>
          <a:xfrm>
            <a:off x="246425" y="266000"/>
            <a:ext cx="8520600" cy="6153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Real time Implementation on Jetson Nano</a:t>
            </a:r>
            <a:endParaRPr>
              <a:highlight>
                <a:srgbClr val="CCCCCC"/>
              </a:highlight>
            </a:endParaRPr>
          </a:p>
        </p:txBody>
      </p:sp>
      <p:sp>
        <p:nvSpPr>
          <p:cNvPr id="611" name="Google Shape;611;p77"/>
          <p:cNvSpPr txBox="1"/>
          <p:nvPr>
            <p:ph idx="1" type="body"/>
          </p:nvPr>
        </p:nvSpPr>
        <p:spPr>
          <a:xfrm>
            <a:off x="311700" y="881300"/>
            <a:ext cx="8520600" cy="4125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600" u="sng">
                <a:solidFill>
                  <a:srgbClr val="333333"/>
                </a:solidFill>
                <a:highlight>
                  <a:srgbClr val="F7B8B8"/>
                </a:highlight>
                <a:latin typeface="Arial"/>
                <a:ea typeface="Arial"/>
                <a:cs typeface="Arial"/>
                <a:sym typeface="Arial"/>
              </a:rPr>
              <a:t>Step:</a:t>
            </a:r>
            <a:r>
              <a:rPr b="1" lang="en-GB" sz="1600" u="sng">
                <a:solidFill>
                  <a:srgbClr val="333333"/>
                </a:solidFill>
                <a:highlight>
                  <a:srgbClr val="F7B8B8"/>
                </a:highlight>
                <a:latin typeface="Arial"/>
                <a:ea typeface="Arial"/>
                <a:cs typeface="Arial"/>
                <a:sym typeface="Arial"/>
              </a:rPr>
              <a:t>1 Capture the real time image using camera </a:t>
            </a:r>
            <a:r>
              <a:rPr b="1" lang="en-GB" sz="1600" u="sng">
                <a:solidFill>
                  <a:srgbClr val="333333"/>
                </a:solidFill>
                <a:highlight>
                  <a:srgbClr val="F7B8B8"/>
                </a:highlight>
                <a:latin typeface="Arial"/>
                <a:ea typeface="Arial"/>
                <a:cs typeface="Arial"/>
                <a:sym typeface="Arial"/>
              </a:rPr>
              <a:t>:</a:t>
            </a:r>
            <a:r>
              <a:rPr b="1" lang="en-GB" sz="1600">
                <a:solidFill>
                  <a:srgbClr val="333333"/>
                </a:solidFill>
                <a:highlight>
                  <a:srgbClr val="F7B8B8"/>
                </a:highlight>
                <a:latin typeface="Arial"/>
                <a:ea typeface="Arial"/>
                <a:cs typeface="Arial"/>
                <a:sym typeface="Arial"/>
              </a:rPr>
              <a:t>  </a:t>
            </a:r>
            <a:r>
              <a:rPr lang="en-GB" sz="1600">
                <a:solidFill>
                  <a:srgbClr val="333333"/>
                </a:solidFill>
                <a:highlight>
                  <a:srgbClr val="F7B8B8"/>
                </a:highlight>
                <a:latin typeface="Arial"/>
                <a:ea typeface="Arial"/>
                <a:cs typeface="Arial"/>
                <a:sym typeface="Arial"/>
              </a:rPr>
              <a:t>After capturing all the image and store it in a folder.</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rPr lang="en-GB" sz="1600">
                <a:solidFill>
                  <a:srgbClr val="333333"/>
                </a:solidFill>
                <a:highlight>
                  <a:srgbClr val="F7B8B8"/>
                </a:highlight>
                <a:latin typeface="Arial"/>
                <a:ea typeface="Arial"/>
                <a:cs typeface="Arial"/>
                <a:sym typeface="Arial"/>
              </a:rPr>
              <a:t>     </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1200"/>
              </a:spcAft>
              <a:buNone/>
            </a:pPr>
            <a:r>
              <a:t/>
            </a:r>
            <a:endParaRPr b="1" u="sng"/>
          </a:p>
        </p:txBody>
      </p:sp>
      <p:sp>
        <p:nvSpPr>
          <p:cNvPr id="612" name="Google Shape;612;p77"/>
          <p:cNvSpPr txBox="1"/>
          <p:nvPr/>
        </p:nvSpPr>
        <p:spPr>
          <a:xfrm>
            <a:off x="1715700" y="47649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613" name="Google Shape;613;p77"/>
          <p:cNvSpPr txBox="1"/>
          <p:nvPr/>
        </p:nvSpPr>
        <p:spPr>
          <a:xfrm>
            <a:off x="770225" y="4379525"/>
            <a:ext cx="7885200" cy="75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GB" sz="1200">
                <a:solidFill>
                  <a:srgbClr val="333333"/>
                </a:solidFill>
                <a:highlight>
                  <a:srgbClr val="F7B8B8"/>
                </a:highlight>
              </a:rPr>
              <a:t>                                                                </a:t>
            </a:r>
            <a:r>
              <a:rPr b="1" lang="en-GB" sz="1300">
                <a:solidFill>
                  <a:srgbClr val="333333"/>
                </a:solidFill>
                <a:highlight>
                  <a:srgbClr val="F7B8B8"/>
                </a:highlight>
              </a:rPr>
              <a:t>  Real time image capturing</a:t>
            </a:r>
            <a:r>
              <a:rPr b="1" lang="en-GB" sz="1300">
                <a:solidFill>
                  <a:srgbClr val="333333"/>
                </a:solidFill>
                <a:highlight>
                  <a:srgbClr val="F7B8B8"/>
                </a:highlight>
              </a:rPr>
              <a:t>.</a:t>
            </a:r>
            <a:endParaRPr b="1" sz="1300">
              <a:solidFill>
                <a:srgbClr val="333333"/>
              </a:solidFill>
              <a:highlight>
                <a:srgbClr val="F7B8B8"/>
              </a:highlight>
            </a:endParaRPr>
          </a:p>
          <a:p>
            <a:pPr indent="0" lvl="0" marL="0" rtl="0" algn="l">
              <a:spcBef>
                <a:spcPts val="1000"/>
              </a:spcBef>
              <a:spcAft>
                <a:spcPts val="0"/>
              </a:spcAft>
              <a:buNone/>
            </a:pPr>
            <a:r>
              <a:t/>
            </a:r>
            <a:endParaRPr b="1">
              <a:latin typeface="Playfair Display"/>
              <a:ea typeface="Playfair Display"/>
              <a:cs typeface="Playfair Display"/>
              <a:sym typeface="Playfair Display"/>
            </a:endParaRPr>
          </a:p>
        </p:txBody>
      </p:sp>
      <p:sp>
        <p:nvSpPr>
          <p:cNvPr id="614" name="Google Shape;614;p77"/>
          <p:cNvSpPr txBox="1"/>
          <p:nvPr/>
        </p:nvSpPr>
        <p:spPr>
          <a:xfrm>
            <a:off x="1462100" y="2832850"/>
            <a:ext cx="7519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layfair Display"/>
                <a:ea typeface="Playfair Display"/>
                <a:cs typeface="Playfair Display"/>
                <a:sym typeface="Playfair Display"/>
              </a:rPr>
              <a:t>’</a:t>
            </a:r>
            <a:endParaRPr b="1">
              <a:latin typeface="Playfair Display"/>
              <a:ea typeface="Playfair Display"/>
              <a:cs typeface="Playfair Display"/>
              <a:sym typeface="Playfair Display"/>
            </a:endParaRPr>
          </a:p>
          <a:p>
            <a:pPr indent="0" lvl="0" marL="0" rtl="0" algn="l">
              <a:spcBef>
                <a:spcPts val="0"/>
              </a:spcBef>
              <a:spcAft>
                <a:spcPts val="0"/>
              </a:spcAft>
              <a:buNone/>
            </a:pPr>
            <a:r>
              <a:t/>
            </a:r>
            <a:endParaRPr b="1" sz="1200">
              <a:highlight>
                <a:srgbClr val="F7B8B8"/>
              </a:highlight>
              <a:latin typeface="Playfair Display"/>
              <a:ea typeface="Playfair Display"/>
              <a:cs typeface="Playfair Display"/>
              <a:sym typeface="Playfair Display"/>
            </a:endParaRPr>
          </a:p>
          <a:p>
            <a:pPr indent="0" lvl="0" marL="0" rtl="0" algn="l">
              <a:spcBef>
                <a:spcPts val="0"/>
              </a:spcBef>
              <a:spcAft>
                <a:spcPts val="0"/>
              </a:spcAft>
              <a:buNone/>
            </a:pPr>
            <a:r>
              <a:t/>
            </a:r>
            <a:endParaRPr b="1" sz="1200">
              <a:highlight>
                <a:srgbClr val="F7B8B8"/>
              </a:highlight>
              <a:latin typeface="Playfair Display"/>
              <a:ea typeface="Playfair Display"/>
              <a:cs typeface="Playfair Display"/>
              <a:sym typeface="Playfair Display"/>
            </a:endParaRPr>
          </a:p>
        </p:txBody>
      </p:sp>
      <p:pic>
        <p:nvPicPr>
          <p:cNvPr id="615" name="Google Shape;615;p77"/>
          <p:cNvPicPr preferRelativeResize="0"/>
          <p:nvPr/>
        </p:nvPicPr>
        <p:blipFill>
          <a:blip r:embed="rId3">
            <a:alphaModFix/>
          </a:blip>
          <a:stretch>
            <a:fillRect/>
          </a:stretch>
        </p:blipFill>
        <p:spPr>
          <a:xfrm>
            <a:off x="311700" y="2242000"/>
            <a:ext cx="1542050" cy="956775"/>
          </a:xfrm>
          <a:prstGeom prst="rect">
            <a:avLst/>
          </a:prstGeom>
          <a:noFill/>
          <a:ln>
            <a:noFill/>
          </a:ln>
        </p:spPr>
      </p:pic>
      <p:sp>
        <p:nvSpPr>
          <p:cNvPr id="616" name="Google Shape;616;p77"/>
          <p:cNvSpPr/>
          <p:nvPr/>
        </p:nvSpPr>
        <p:spPr>
          <a:xfrm>
            <a:off x="1973963" y="2509763"/>
            <a:ext cx="1028400" cy="62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17" name="Google Shape;617;p77"/>
          <p:cNvSpPr/>
          <p:nvPr/>
        </p:nvSpPr>
        <p:spPr>
          <a:xfrm>
            <a:off x="6164925" y="2509763"/>
            <a:ext cx="1028400" cy="62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pic>
        <p:nvPicPr>
          <p:cNvPr id="618" name="Google Shape;618;p77"/>
          <p:cNvPicPr preferRelativeResize="0"/>
          <p:nvPr/>
        </p:nvPicPr>
        <p:blipFill>
          <a:blip r:embed="rId4">
            <a:alphaModFix/>
          </a:blip>
          <a:stretch>
            <a:fillRect/>
          </a:stretch>
        </p:blipFill>
        <p:spPr>
          <a:xfrm>
            <a:off x="7290250" y="2346863"/>
            <a:ext cx="1314450" cy="952500"/>
          </a:xfrm>
          <a:prstGeom prst="rect">
            <a:avLst/>
          </a:prstGeom>
          <a:noFill/>
          <a:ln>
            <a:noFill/>
          </a:ln>
        </p:spPr>
      </p:pic>
      <p:sp>
        <p:nvSpPr>
          <p:cNvPr id="619" name="Google Shape;619;p77"/>
          <p:cNvSpPr txBox="1"/>
          <p:nvPr/>
        </p:nvSpPr>
        <p:spPr>
          <a:xfrm>
            <a:off x="246425" y="3500738"/>
            <a:ext cx="75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layfair Display"/>
                <a:ea typeface="Playfair Display"/>
                <a:cs typeface="Playfair Display"/>
                <a:sym typeface="Playfair Display"/>
              </a:rPr>
              <a:t>     Camera </a:t>
            </a:r>
            <a:endParaRPr b="1">
              <a:latin typeface="Playfair Display"/>
              <a:ea typeface="Playfair Display"/>
              <a:cs typeface="Playfair Display"/>
              <a:sym typeface="Playfair Display"/>
            </a:endParaRPr>
          </a:p>
        </p:txBody>
      </p:sp>
      <p:sp>
        <p:nvSpPr>
          <p:cNvPr id="620" name="Google Shape;620;p77"/>
          <p:cNvSpPr txBox="1"/>
          <p:nvPr/>
        </p:nvSpPr>
        <p:spPr>
          <a:xfrm>
            <a:off x="2088725" y="3733688"/>
            <a:ext cx="53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layfair Display"/>
                <a:ea typeface="Playfair Display"/>
                <a:cs typeface="Playfair Display"/>
                <a:sym typeface="Playfair Display"/>
              </a:rPr>
              <a:t>                             Taking </a:t>
            </a:r>
            <a:r>
              <a:rPr b="1" lang="en-GB">
                <a:latin typeface="Playfair Display"/>
                <a:ea typeface="Playfair Display"/>
                <a:cs typeface="Playfair Display"/>
                <a:sym typeface="Playfair Display"/>
              </a:rPr>
              <a:t>picture</a:t>
            </a:r>
            <a:r>
              <a:rPr b="1" lang="en-GB">
                <a:latin typeface="Playfair Display"/>
                <a:ea typeface="Playfair Display"/>
                <a:cs typeface="Playfair Display"/>
                <a:sym typeface="Playfair Display"/>
              </a:rPr>
              <a:t> on real time</a:t>
            </a:r>
            <a:endParaRPr b="1">
              <a:latin typeface="Playfair Display"/>
              <a:ea typeface="Playfair Display"/>
              <a:cs typeface="Playfair Display"/>
              <a:sym typeface="Playfair Display"/>
            </a:endParaRPr>
          </a:p>
        </p:txBody>
      </p:sp>
      <p:sp>
        <p:nvSpPr>
          <p:cNvPr id="621" name="Google Shape;621;p77"/>
          <p:cNvSpPr txBox="1"/>
          <p:nvPr/>
        </p:nvSpPr>
        <p:spPr>
          <a:xfrm>
            <a:off x="7290250" y="3733700"/>
            <a:ext cx="136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layfair Display"/>
                <a:ea typeface="Playfair Display"/>
                <a:cs typeface="Playfair Display"/>
                <a:sym typeface="Playfair Display"/>
              </a:rPr>
              <a:t>Store it in a Imagefolder</a:t>
            </a:r>
            <a:endParaRPr b="1">
              <a:latin typeface="Playfair Display"/>
              <a:ea typeface="Playfair Display"/>
              <a:cs typeface="Playfair Display"/>
              <a:sym typeface="Playfair Display"/>
            </a:endParaRPr>
          </a:p>
        </p:txBody>
      </p:sp>
      <p:sp>
        <p:nvSpPr>
          <p:cNvPr id="622" name="Google Shape;622;p7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23" name="Google Shape;623;p77"/>
          <p:cNvPicPr preferRelativeResize="0"/>
          <p:nvPr/>
        </p:nvPicPr>
        <p:blipFill>
          <a:blip r:embed="rId5">
            <a:alphaModFix/>
          </a:blip>
          <a:stretch>
            <a:fillRect/>
          </a:stretch>
        </p:blipFill>
        <p:spPr>
          <a:xfrm>
            <a:off x="3037150" y="2158025"/>
            <a:ext cx="2985774" cy="1330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627" name="Shape 627"/>
        <p:cNvGrpSpPr/>
        <p:nvPr/>
      </p:nvGrpSpPr>
      <p:grpSpPr>
        <a:xfrm>
          <a:off x="0" y="0"/>
          <a:ext cx="0" cy="0"/>
          <a:chOff x="0" y="0"/>
          <a:chExt cx="0" cy="0"/>
        </a:xfrm>
      </p:grpSpPr>
      <p:sp>
        <p:nvSpPr>
          <p:cNvPr id="628" name="Google Shape;628;p78"/>
          <p:cNvSpPr txBox="1"/>
          <p:nvPr>
            <p:ph type="title"/>
          </p:nvPr>
        </p:nvSpPr>
        <p:spPr>
          <a:xfrm>
            <a:off x="246425" y="266000"/>
            <a:ext cx="8520600" cy="6153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Real time Implementation on Jetson Nano</a:t>
            </a:r>
            <a:endParaRPr>
              <a:highlight>
                <a:srgbClr val="CCCCCC"/>
              </a:highlight>
            </a:endParaRPr>
          </a:p>
        </p:txBody>
      </p:sp>
      <p:sp>
        <p:nvSpPr>
          <p:cNvPr id="629" name="Google Shape;629;p78"/>
          <p:cNvSpPr txBox="1"/>
          <p:nvPr>
            <p:ph idx="1" type="body"/>
          </p:nvPr>
        </p:nvSpPr>
        <p:spPr>
          <a:xfrm>
            <a:off x="311700" y="881300"/>
            <a:ext cx="8520600" cy="4262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600" u="sng">
                <a:solidFill>
                  <a:srgbClr val="333333"/>
                </a:solidFill>
                <a:highlight>
                  <a:srgbClr val="F7B8B8"/>
                </a:highlight>
                <a:latin typeface="Arial"/>
                <a:ea typeface="Arial"/>
                <a:cs typeface="Arial"/>
                <a:sym typeface="Arial"/>
              </a:rPr>
              <a:t>Step:2 Extracted Ear from Image:</a:t>
            </a:r>
            <a:r>
              <a:rPr b="1" lang="en-GB" sz="1600">
                <a:solidFill>
                  <a:srgbClr val="333333"/>
                </a:solidFill>
                <a:highlight>
                  <a:srgbClr val="F7B8B8"/>
                </a:highlight>
                <a:latin typeface="Arial"/>
                <a:ea typeface="Arial"/>
                <a:cs typeface="Arial"/>
                <a:sym typeface="Arial"/>
              </a:rPr>
              <a:t> </a:t>
            </a:r>
            <a:r>
              <a:rPr lang="en-GB" sz="1600">
                <a:solidFill>
                  <a:srgbClr val="333333"/>
                </a:solidFill>
                <a:highlight>
                  <a:srgbClr val="F7B8B8"/>
                </a:highlight>
                <a:latin typeface="Arial"/>
                <a:ea typeface="Arial"/>
                <a:cs typeface="Arial"/>
                <a:sym typeface="Arial"/>
              </a:rPr>
              <a:t>Using </a:t>
            </a:r>
            <a:r>
              <a:rPr lang="en-GB" sz="1600">
                <a:solidFill>
                  <a:srgbClr val="333333"/>
                </a:solidFill>
                <a:highlight>
                  <a:srgbClr val="F7B8B8"/>
                </a:highlight>
                <a:latin typeface="Arial"/>
                <a:ea typeface="Arial"/>
                <a:cs typeface="Arial"/>
                <a:sym typeface="Arial"/>
              </a:rPr>
              <a:t>Haar Cascade</a:t>
            </a:r>
            <a:r>
              <a:rPr lang="en-GB" sz="1600">
                <a:solidFill>
                  <a:srgbClr val="333333"/>
                </a:solidFill>
                <a:highlight>
                  <a:srgbClr val="F7B8B8"/>
                </a:highlight>
                <a:latin typeface="Arial"/>
                <a:ea typeface="Arial"/>
                <a:cs typeface="Arial"/>
                <a:sym typeface="Arial"/>
              </a:rPr>
              <a:t> both left and right ear.  </a:t>
            </a:r>
            <a:r>
              <a:rPr b="1" lang="en-GB" sz="1600">
                <a:solidFill>
                  <a:srgbClr val="333333"/>
                </a:solidFill>
                <a:highlight>
                  <a:srgbClr val="F7B8B8"/>
                </a:highlight>
                <a:latin typeface="Arial"/>
                <a:ea typeface="Arial"/>
                <a:cs typeface="Arial"/>
                <a:sym typeface="Arial"/>
              </a:rPr>
              <a:t> </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rPr lang="en-GB" sz="1600">
                <a:solidFill>
                  <a:srgbClr val="333333"/>
                </a:solidFill>
                <a:highlight>
                  <a:srgbClr val="F7B8B8"/>
                </a:highlight>
                <a:latin typeface="Arial"/>
                <a:ea typeface="Arial"/>
                <a:cs typeface="Arial"/>
                <a:sym typeface="Arial"/>
              </a:rPr>
              <a:t>        </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1200"/>
              </a:spcAft>
              <a:buNone/>
            </a:pPr>
            <a:r>
              <a:t/>
            </a:r>
            <a:endParaRPr b="1" u="sng"/>
          </a:p>
        </p:txBody>
      </p:sp>
      <p:sp>
        <p:nvSpPr>
          <p:cNvPr id="630" name="Google Shape;630;p78"/>
          <p:cNvSpPr txBox="1"/>
          <p:nvPr/>
        </p:nvSpPr>
        <p:spPr>
          <a:xfrm>
            <a:off x="1715700" y="47649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631" name="Google Shape;631;p78"/>
          <p:cNvSpPr txBox="1"/>
          <p:nvPr/>
        </p:nvSpPr>
        <p:spPr>
          <a:xfrm>
            <a:off x="770225" y="4265225"/>
            <a:ext cx="7885200" cy="7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GB" sz="1200">
                <a:solidFill>
                  <a:srgbClr val="333333"/>
                </a:solidFill>
                <a:highlight>
                  <a:srgbClr val="F7B8B8"/>
                </a:highlight>
              </a:rPr>
              <a:t>.</a:t>
            </a:r>
            <a:endParaRPr sz="1200">
              <a:solidFill>
                <a:srgbClr val="333333"/>
              </a:solidFill>
              <a:highlight>
                <a:srgbClr val="F7B8B8"/>
              </a:highlight>
            </a:endParaRPr>
          </a:p>
          <a:p>
            <a:pPr indent="0" lvl="0" marL="0" rtl="0" algn="l">
              <a:spcBef>
                <a:spcPts val="1000"/>
              </a:spcBef>
              <a:spcAft>
                <a:spcPts val="0"/>
              </a:spcAft>
              <a:buNone/>
            </a:pPr>
            <a:r>
              <a:t/>
            </a:r>
            <a:endParaRPr b="1">
              <a:latin typeface="Playfair Display"/>
              <a:ea typeface="Playfair Display"/>
              <a:cs typeface="Playfair Display"/>
              <a:sym typeface="Playfair Display"/>
            </a:endParaRPr>
          </a:p>
        </p:txBody>
      </p:sp>
      <p:pic>
        <p:nvPicPr>
          <p:cNvPr id="632" name="Google Shape;632;p78"/>
          <p:cNvPicPr preferRelativeResize="0"/>
          <p:nvPr/>
        </p:nvPicPr>
        <p:blipFill>
          <a:blip r:embed="rId3">
            <a:alphaModFix/>
          </a:blip>
          <a:stretch>
            <a:fillRect/>
          </a:stretch>
        </p:blipFill>
        <p:spPr>
          <a:xfrm>
            <a:off x="3873325" y="2779600"/>
            <a:ext cx="1266825" cy="615300"/>
          </a:xfrm>
          <a:prstGeom prst="rect">
            <a:avLst/>
          </a:prstGeom>
          <a:noFill/>
          <a:ln>
            <a:noFill/>
          </a:ln>
        </p:spPr>
      </p:pic>
      <p:sp>
        <p:nvSpPr>
          <p:cNvPr id="633" name="Google Shape;633;p78"/>
          <p:cNvSpPr txBox="1"/>
          <p:nvPr/>
        </p:nvSpPr>
        <p:spPr>
          <a:xfrm>
            <a:off x="1207713" y="4770250"/>
            <a:ext cx="62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r>
              <a:rPr b="1" lang="en-GB">
                <a:latin typeface="Playfair Display"/>
                <a:ea typeface="Playfair Display"/>
                <a:cs typeface="Playfair Display"/>
                <a:sym typeface="Playfair Display"/>
              </a:rPr>
              <a:t>Extracted ear images from real time </a:t>
            </a:r>
            <a:r>
              <a:rPr b="1" lang="en-GB">
                <a:latin typeface="Playfair Display"/>
                <a:ea typeface="Playfair Display"/>
                <a:cs typeface="Playfair Display"/>
                <a:sym typeface="Playfair Display"/>
              </a:rPr>
              <a:t>capturing</a:t>
            </a:r>
            <a:r>
              <a:rPr b="1" lang="en-GB">
                <a:latin typeface="Playfair Display"/>
                <a:ea typeface="Playfair Display"/>
                <a:cs typeface="Playfair Display"/>
                <a:sym typeface="Playfair Display"/>
              </a:rPr>
              <a:t> image.</a:t>
            </a:r>
            <a:endParaRPr b="1">
              <a:latin typeface="Playfair Display"/>
              <a:ea typeface="Playfair Display"/>
              <a:cs typeface="Playfair Display"/>
              <a:sym typeface="Playfair Display"/>
            </a:endParaRPr>
          </a:p>
        </p:txBody>
      </p:sp>
      <p:sp>
        <p:nvSpPr>
          <p:cNvPr id="634" name="Google Shape;634;p7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35" name="Google Shape;635;p78"/>
          <p:cNvPicPr preferRelativeResize="0"/>
          <p:nvPr/>
        </p:nvPicPr>
        <p:blipFill>
          <a:blip r:embed="rId4">
            <a:alphaModFix/>
          </a:blip>
          <a:stretch>
            <a:fillRect/>
          </a:stretch>
        </p:blipFill>
        <p:spPr>
          <a:xfrm>
            <a:off x="1513213" y="1359925"/>
            <a:ext cx="5987025" cy="1375350"/>
          </a:xfrm>
          <a:prstGeom prst="rect">
            <a:avLst/>
          </a:prstGeom>
          <a:noFill/>
          <a:ln>
            <a:noFill/>
          </a:ln>
        </p:spPr>
      </p:pic>
      <p:pic>
        <p:nvPicPr>
          <p:cNvPr id="636" name="Google Shape;636;p78"/>
          <p:cNvPicPr preferRelativeResize="0"/>
          <p:nvPr/>
        </p:nvPicPr>
        <p:blipFill>
          <a:blip r:embed="rId5">
            <a:alphaModFix/>
          </a:blip>
          <a:stretch>
            <a:fillRect/>
          </a:stretch>
        </p:blipFill>
        <p:spPr>
          <a:xfrm>
            <a:off x="1513225" y="3389575"/>
            <a:ext cx="5987026" cy="112025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640" name="Shape 640"/>
        <p:cNvGrpSpPr/>
        <p:nvPr/>
      </p:nvGrpSpPr>
      <p:grpSpPr>
        <a:xfrm>
          <a:off x="0" y="0"/>
          <a:ext cx="0" cy="0"/>
          <a:chOff x="0" y="0"/>
          <a:chExt cx="0" cy="0"/>
        </a:xfrm>
      </p:grpSpPr>
      <p:sp>
        <p:nvSpPr>
          <p:cNvPr id="641" name="Google Shape;641;p79"/>
          <p:cNvSpPr txBox="1"/>
          <p:nvPr>
            <p:ph type="title"/>
          </p:nvPr>
        </p:nvSpPr>
        <p:spPr>
          <a:xfrm>
            <a:off x="246425" y="266000"/>
            <a:ext cx="8520600" cy="6153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Real time Implementation on Jetson Nano</a:t>
            </a:r>
            <a:endParaRPr>
              <a:highlight>
                <a:srgbClr val="CCCCCC"/>
              </a:highlight>
            </a:endParaRPr>
          </a:p>
        </p:txBody>
      </p:sp>
      <p:sp>
        <p:nvSpPr>
          <p:cNvPr id="642" name="Google Shape;642;p79"/>
          <p:cNvSpPr txBox="1"/>
          <p:nvPr>
            <p:ph idx="1" type="body"/>
          </p:nvPr>
        </p:nvSpPr>
        <p:spPr>
          <a:xfrm>
            <a:off x="311700" y="881300"/>
            <a:ext cx="8520600" cy="4262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600" u="sng">
                <a:solidFill>
                  <a:srgbClr val="333333"/>
                </a:solidFill>
                <a:highlight>
                  <a:srgbClr val="F7B8B8"/>
                </a:highlight>
                <a:latin typeface="Arial"/>
                <a:ea typeface="Arial"/>
                <a:cs typeface="Arial"/>
                <a:sym typeface="Arial"/>
              </a:rPr>
              <a:t>Step:3 Person identification using jetson nano:</a:t>
            </a:r>
            <a:r>
              <a:rPr b="1" lang="en-GB" sz="1600">
                <a:solidFill>
                  <a:srgbClr val="333333"/>
                </a:solidFill>
                <a:highlight>
                  <a:srgbClr val="F7B8B8"/>
                </a:highlight>
                <a:latin typeface="Arial"/>
                <a:ea typeface="Arial"/>
                <a:cs typeface="Arial"/>
                <a:sym typeface="Arial"/>
              </a:rPr>
              <a:t>  </a:t>
            </a:r>
            <a:r>
              <a:rPr lang="en-GB" sz="1600">
                <a:solidFill>
                  <a:srgbClr val="333333"/>
                </a:solidFill>
                <a:highlight>
                  <a:srgbClr val="F7B8B8"/>
                </a:highlight>
                <a:latin typeface="Arial"/>
                <a:ea typeface="Arial"/>
                <a:cs typeface="Arial"/>
                <a:sym typeface="Arial"/>
              </a:rPr>
              <a:t>After extracted ear images,than it trained the images and identifies the person in real time using YOLO V5 which is deployed on jetson Nano.   </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rPr lang="en-GB" sz="1600">
                <a:solidFill>
                  <a:srgbClr val="333333"/>
                </a:solidFill>
                <a:highlight>
                  <a:srgbClr val="F7B8B8"/>
                </a:highlight>
                <a:latin typeface="Arial"/>
                <a:ea typeface="Arial"/>
                <a:cs typeface="Arial"/>
                <a:sym typeface="Arial"/>
              </a:rPr>
              <a:t>        </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1200"/>
              </a:spcAft>
              <a:buNone/>
            </a:pPr>
            <a:r>
              <a:t/>
            </a:r>
            <a:endParaRPr b="1" u="sng"/>
          </a:p>
        </p:txBody>
      </p:sp>
      <p:sp>
        <p:nvSpPr>
          <p:cNvPr id="643" name="Google Shape;643;p79"/>
          <p:cNvSpPr txBox="1"/>
          <p:nvPr/>
        </p:nvSpPr>
        <p:spPr>
          <a:xfrm>
            <a:off x="1715700" y="47649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644" name="Google Shape;644;p79"/>
          <p:cNvSpPr txBox="1"/>
          <p:nvPr/>
        </p:nvSpPr>
        <p:spPr>
          <a:xfrm>
            <a:off x="729150" y="4213025"/>
            <a:ext cx="7885200" cy="7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GB" sz="1200">
                <a:solidFill>
                  <a:srgbClr val="333333"/>
                </a:solidFill>
                <a:highlight>
                  <a:srgbClr val="F7B8B8"/>
                </a:highlight>
              </a:rPr>
              <a:t>.</a:t>
            </a:r>
            <a:endParaRPr sz="1200">
              <a:solidFill>
                <a:srgbClr val="333333"/>
              </a:solidFill>
              <a:highlight>
                <a:srgbClr val="F7B8B8"/>
              </a:highlight>
            </a:endParaRPr>
          </a:p>
          <a:p>
            <a:pPr indent="0" lvl="0" marL="0" rtl="0" algn="l">
              <a:spcBef>
                <a:spcPts val="1000"/>
              </a:spcBef>
              <a:spcAft>
                <a:spcPts val="0"/>
              </a:spcAft>
              <a:buNone/>
            </a:pPr>
            <a:r>
              <a:t/>
            </a:r>
            <a:endParaRPr b="1">
              <a:latin typeface="Playfair Display"/>
              <a:ea typeface="Playfair Display"/>
              <a:cs typeface="Playfair Display"/>
              <a:sym typeface="Playfair Display"/>
            </a:endParaRPr>
          </a:p>
        </p:txBody>
      </p:sp>
      <p:pic>
        <p:nvPicPr>
          <p:cNvPr id="645" name="Google Shape;645;p79"/>
          <p:cNvPicPr preferRelativeResize="0"/>
          <p:nvPr/>
        </p:nvPicPr>
        <p:blipFill>
          <a:blip r:embed="rId3">
            <a:alphaModFix/>
          </a:blip>
          <a:stretch>
            <a:fillRect/>
          </a:stretch>
        </p:blipFill>
        <p:spPr>
          <a:xfrm>
            <a:off x="2844725" y="1670975"/>
            <a:ext cx="3454550" cy="3015625"/>
          </a:xfrm>
          <a:prstGeom prst="rect">
            <a:avLst/>
          </a:prstGeom>
          <a:noFill/>
          <a:ln>
            <a:noFill/>
          </a:ln>
        </p:spPr>
      </p:pic>
      <p:sp>
        <p:nvSpPr>
          <p:cNvPr id="646" name="Google Shape;646;p79"/>
          <p:cNvSpPr txBox="1"/>
          <p:nvPr/>
        </p:nvSpPr>
        <p:spPr>
          <a:xfrm>
            <a:off x="1853750" y="4686600"/>
            <a:ext cx="62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647" name="Google Shape;647;p79"/>
          <p:cNvSpPr txBox="1"/>
          <p:nvPr/>
        </p:nvSpPr>
        <p:spPr>
          <a:xfrm>
            <a:off x="1462100" y="4764925"/>
            <a:ext cx="66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r>
              <a:rPr b="1" lang="en-GB">
                <a:latin typeface="Playfair Display"/>
                <a:ea typeface="Playfair Display"/>
                <a:cs typeface="Playfair Display"/>
                <a:sym typeface="Playfair Display"/>
              </a:rPr>
              <a:t>        Person </a:t>
            </a:r>
            <a:r>
              <a:rPr b="1" lang="en-GB">
                <a:latin typeface="Playfair Display"/>
                <a:ea typeface="Playfair Display"/>
                <a:cs typeface="Playfair Display"/>
                <a:sym typeface="Playfair Display"/>
              </a:rPr>
              <a:t>identification</a:t>
            </a:r>
            <a:r>
              <a:rPr b="1" lang="en-GB">
                <a:latin typeface="Playfair Display"/>
                <a:ea typeface="Playfair Display"/>
                <a:cs typeface="Playfair Display"/>
                <a:sym typeface="Playfair Display"/>
              </a:rPr>
              <a:t> using jetson Nano</a:t>
            </a:r>
            <a:endParaRPr b="1">
              <a:latin typeface="Playfair Display"/>
              <a:ea typeface="Playfair Display"/>
              <a:cs typeface="Playfair Display"/>
              <a:sym typeface="Playfair Display"/>
            </a:endParaRPr>
          </a:p>
        </p:txBody>
      </p:sp>
      <p:sp>
        <p:nvSpPr>
          <p:cNvPr id="648" name="Google Shape;648;p7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652" name="Shape 652"/>
        <p:cNvGrpSpPr/>
        <p:nvPr/>
      </p:nvGrpSpPr>
      <p:grpSpPr>
        <a:xfrm>
          <a:off x="0" y="0"/>
          <a:ext cx="0" cy="0"/>
          <a:chOff x="0" y="0"/>
          <a:chExt cx="0" cy="0"/>
        </a:xfrm>
      </p:grpSpPr>
      <p:sp>
        <p:nvSpPr>
          <p:cNvPr id="653" name="Google Shape;653;p80"/>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REQUIREMENT ANALYSIS~</a:t>
            </a:r>
            <a:r>
              <a:rPr lang="en-GB" sz="2888">
                <a:highlight>
                  <a:srgbClr val="CCCCCC"/>
                </a:highlight>
              </a:rPr>
              <a:t>SOFTWARE REQUIREMENT SPECIFICATION</a:t>
            </a:r>
            <a:endParaRPr sz="2888">
              <a:highlight>
                <a:srgbClr val="CCCCCC"/>
              </a:highlight>
            </a:endParaRPr>
          </a:p>
          <a:p>
            <a:pPr indent="0" lvl="0" marL="0" rtl="0" algn="l">
              <a:spcBef>
                <a:spcPts val="0"/>
              </a:spcBef>
              <a:spcAft>
                <a:spcPts val="0"/>
              </a:spcAft>
              <a:buNone/>
            </a:pPr>
            <a:r>
              <a:t/>
            </a:r>
            <a:endParaRPr>
              <a:highlight>
                <a:srgbClr val="CCCCCC"/>
              </a:highlight>
            </a:endParaRPr>
          </a:p>
        </p:txBody>
      </p:sp>
      <p:sp>
        <p:nvSpPr>
          <p:cNvPr id="654" name="Google Shape;654;p80"/>
          <p:cNvSpPr txBox="1"/>
          <p:nvPr>
            <p:ph idx="1" type="body"/>
          </p:nvPr>
        </p:nvSpPr>
        <p:spPr>
          <a:xfrm>
            <a:off x="311700" y="1017725"/>
            <a:ext cx="8520600" cy="40647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t/>
            </a:r>
            <a:endParaRPr sz="1845"/>
          </a:p>
          <a:p>
            <a:pPr indent="0" lvl="0" marL="457200" rtl="0" algn="l">
              <a:spcBef>
                <a:spcPts val="1200"/>
              </a:spcBef>
              <a:spcAft>
                <a:spcPts val="1200"/>
              </a:spcAft>
              <a:buNone/>
            </a:pPr>
            <a:r>
              <a:t/>
            </a:r>
            <a:endParaRPr sz="1445">
              <a:latin typeface="Arial"/>
              <a:ea typeface="Arial"/>
              <a:cs typeface="Arial"/>
              <a:sym typeface="Arial"/>
            </a:endParaRPr>
          </a:p>
        </p:txBody>
      </p:sp>
      <p:sp>
        <p:nvSpPr>
          <p:cNvPr id="655" name="Google Shape;655;p80"/>
          <p:cNvSpPr txBox="1"/>
          <p:nvPr>
            <p:ph idx="12" type="sldNum"/>
          </p:nvPr>
        </p:nvSpPr>
        <p:spPr>
          <a:xfrm>
            <a:off x="8595299" y="47499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56" name="Google Shape;656;p80"/>
          <p:cNvSpPr/>
          <p:nvPr/>
        </p:nvSpPr>
        <p:spPr>
          <a:xfrm>
            <a:off x="311700" y="1082075"/>
            <a:ext cx="1451400" cy="907200"/>
          </a:xfrm>
          <a:prstGeom prst="roundRect">
            <a:avLst>
              <a:gd fmla="val 16667" name="adj"/>
            </a:avLst>
          </a:prstGeom>
          <a:solidFill>
            <a:srgbClr val="36E1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u="sng">
                <a:latin typeface="Times New Roman"/>
                <a:ea typeface="Times New Roman"/>
                <a:cs typeface="Times New Roman"/>
                <a:sym typeface="Times New Roman"/>
              </a:rPr>
              <a:t>1.Purpose:</a:t>
            </a:r>
            <a:endParaRPr b="1" u="sng">
              <a:latin typeface="Times New Roman"/>
              <a:ea typeface="Times New Roman"/>
              <a:cs typeface="Times New Roman"/>
              <a:sym typeface="Times New Roman"/>
            </a:endParaRPr>
          </a:p>
          <a:p>
            <a:pPr indent="0" lvl="0" marL="0" rtl="0" algn="ctr">
              <a:spcBef>
                <a:spcPts val="0"/>
              </a:spcBef>
              <a:spcAft>
                <a:spcPts val="0"/>
              </a:spcAft>
              <a:buNone/>
            </a:pPr>
            <a:r>
              <a:rPr lang="en-GB">
                <a:latin typeface="Times New Roman"/>
                <a:ea typeface="Times New Roman"/>
                <a:cs typeface="Times New Roman"/>
                <a:sym typeface="Times New Roman"/>
              </a:rPr>
              <a:t>Identify a person correctly in real-time</a:t>
            </a:r>
            <a:endParaRPr>
              <a:latin typeface="Times New Roman"/>
              <a:ea typeface="Times New Roman"/>
              <a:cs typeface="Times New Roman"/>
              <a:sym typeface="Times New Roman"/>
            </a:endParaRPr>
          </a:p>
        </p:txBody>
      </p:sp>
      <p:sp>
        <p:nvSpPr>
          <p:cNvPr id="657" name="Google Shape;657;p80"/>
          <p:cNvSpPr/>
          <p:nvPr/>
        </p:nvSpPr>
        <p:spPr>
          <a:xfrm>
            <a:off x="2547600" y="1082075"/>
            <a:ext cx="2152500" cy="907200"/>
          </a:xfrm>
          <a:prstGeom prst="roundRect">
            <a:avLst>
              <a:gd fmla="val 16667" name="adj"/>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u="sng">
                <a:latin typeface="Times New Roman"/>
                <a:ea typeface="Times New Roman"/>
                <a:cs typeface="Times New Roman"/>
                <a:sym typeface="Times New Roman"/>
              </a:rPr>
              <a:t>2.Intended Audience:</a:t>
            </a:r>
            <a:endParaRPr b="1" u="sng">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Members of the organization</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System developers</a:t>
            </a:r>
            <a:endParaRPr>
              <a:latin typeface="Times New Roman"/>
              <a:ea typeface="Times New Roman"/>
              <a:cs typeface="Times New Roman"/>
              <a:sym typeface="Times New Roman"/>
            </a:endParaRPr>
          </a:p>
        </p:txBody>
      </p:sp>
      <p:sp>
        <p:nvSpPr>
          <p:cNvPr id="658" name="Google Shape;658;p80"/>
          <p:cNvSpPr/>
          <p:nvPr/>
        </p:nvSpPr>
        <p:spPr>
          <a:xfrm>
            <a:off x="5484600" y="1082075"/>
            <a:ext cx="3347700" cy="907200"/>
          </a:xfrm>
          <a:prstGeom prst="roundRect">
            <a:avLst>
              <a:gd fmla="val 16667" name="adj"/>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u="sng">
              <a:latin typeface="Times New Roman"/>
              <a:ea typeface="Times New Roman"/>
              <a:cs typeface="Times New Roman"/>
              <a:sym typeface="Times New Roman"/>
            </a:endParaRPr>
          </a:p>
          <a:p>
            <a:pPr indent="0" lvl="0" marL="0" rtl="0" algn="ctr">
              <a:spcBef>
                <a:spcPts val="0"/>
              </a:spcBef>
              <a:spcAft>
                <a:spcPts val="0"/>
              </a:spcAft>
              <a:buNone/>
            </a:pPr>
            <a:r>
              <a:rPr b="1" lang="en-GB" u="sng">
                <a:latin typeface="Times New Roman"/>
                <a:ea typeface="Times New Roman"/>
                <a:cs typeface="Times New Roman"/>
                <a:sym typeface="Times New Roman"/>
              </a:rPr>
              <a:t>3.Scope</a:t>
            </a:r>
            <a:r>
              <a:rPr b="1" lang="en-GB" u="sng">
                <a:latin typeface="Times New Roman"/>
                <a:ea typeface="Times New Roman"/>
                <a:cs typeface="Times New Roman"/>
                <a:sym typeface="Times New Roman"/>
              </a:rPr>
              <a:t>:</a:t>
            </a:r>
            <a:endParaRPr b="1" u="sng">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Distributed DB system by ensuring interconnectivity between databases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Automatic attendance system</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
        <p:nvSpPr>
          <p:cNvPr id="659" name="Google Shape;659;p80"/>
          <p:cNvSpPr/>
          <p:nvPr/>
        </p:nvSpPr>
        <p:spPr>
          <a:xfrm>
            <a:off x="333175" y="2111863"/>
            <a:ext cx="3756000" cy="1354800"/>
          </a:xfrm>
          <a:prstGeom prst="roundRect">
            <a:avLst>
              <a:gd fmla="val 16667" name="adj"/>
            </a:avLst>
          </a:prstGeom>
          <a:solidFill>
            <a:srgbClr val="80DA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u="sng">
              <a:latin typeface="Times New Roman"/>
              <a:ea typeface="Times New Roman"/>
              <a:cs typeface="Times New Roman"/>
              <a:sym typeface="Times New Roman"/>
            </a:endParaRPr>
          </a:p>
          <a:p>
            <a:pPr indent="0" lvl="0" marL="0" rtl="0" algn="ctr">
              <a:spcBef>
                <a:spcPts val="0"/>
              </a:spcBef>
              <a:spcAft>
                <a:spcPts val="0"/>
              </a:spcAft>
              <a:buNone/>
            </a:pPr>
            <a:r>
              <a:rPr b="1" lang="en-GB" sz="1200" u="sng">
                <a:latin typeface="Times New Roman"/>
                <a:ea typeface="Times New Roman"/>
                <a:cs typeface="Times New Roman"/>
                <a:sym typeface="Times New Roman"/>
              </a:rPr>
              <a:t>4.</a:t>
            </a:r>
            <a:r>
              <a:rPr b="1" lang="en-GB" sz="1200" u="sng">
                <a:latin typeface="Times New Roman"/>
                <a:ea typeface="Times New Roman"/>
                <a:cs typeface="Times New Roman"/>
                <a:sym typeface="Times New Roman"/>
              </a:rPr>
              <a:t>Software &amp; Hardware Requirements:</a:t>
            </a:r>
            <a:endParaRPr b="1" sz="1200" u="sng">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Programming Language: Python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Software requirements: HAAR Cascade, YOLOv5, MobileNetSSDv1,v2</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Hardware requirements: Camera, Keyboard, Monitor, Jetson-Nano, SD Card (32 GB), Power supply, etc.</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
        <p:nvSpPr>
          <p:cNvPr id="660" name="Google Shape;660;p80"/>
          <p:cNvSpPr/>
          <p:nvPr/>
        </p:nvSpPr>
        <p:spPr>
          <a:xfrm>
            <a:off x="4279075" y="2053625"/>
            <a:ext cx="2152500" cy="14184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u="sng">
              <a:latin typeface="Times New Roman"/>
              <a:ea typeface="Times New Roman"/>
              <a:cs typeface="Times New Roman"/>
              <a:sym typeface="Times New Roman"/>
            </a:endParaRPr>
          </a:p>
          <a:p>
            <a:pPr indent="0" lvl="0" marL="0" rtl="0" algn="ctr">
              <a:spcBef>
                <a:spcPts val="0"/>
              </a:spcBef>
              <a:spcAft>
                <a:spcPts val="0"/>
              </a:spcAft>
              <a:buNone/>
            </a:pPr>
            <a:r>
              <a:rPr b="1" lang="en-GB" sz="1300" u="sng">
                <a:latin typeface="Times New Roman"/>
                <a:ea typeface="Times New Roman"/>
                <a:cs typeface="Times New Roman"/>
                <a:sym typeface="Times New Roman"/>
              </a:rPr>
              <a:t>5.Constraints</a:t>
            </a:r>
            <a:r>
              <a:rPr b="1" lang="en-GB" sz="1300" u="sng">
                <a:latin typeface="Times New Roman"/>
                <a:ea typeface="Times New Roman"/>
                <a:cs typeface="Times New Roman"/>
                <a:sym typeface="Times New Roman"/>
              </a:rPr>
              <a:t>:</a:t>
            </a:r>
            <a:endParaRPr b="1" sz="1300" u="sng">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GB" sz="1300">
                <a:latin typeface="Times New Roman"/>
                <a:ea typeface="Times New Roman"/>
                <a:cs typeface="Times New Roman"/>
                <a:sym typeface="Times New Roman"/>
              </a:rPr>
              <a:t>Identified Person will be authenticated</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GB" sz="1300">
                <a:solidFill>
                  <a:schemeClr val="dk2"/>
                </a:solidFill>
                <a:latin typeface="Times New Roman"/>
                <a:ea typeface="Times New Roman"/>
                <a:cs typeface="Times New Roman"/>
                <a:sym typeface="Times New Roman"/>
              </a:rPr>
              <a:t>Unidentified Person will not be authenticated</a:t>
            </a:r>
            <a:r>
              <a:rPr lang="en-GB"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661" name="Google Shape;661;p80"/>
          <p:cNvSpPr/>
          <p:nvPr/>
        </p:nvSpPr>
        <p:spPr>
          <a:xfrm>
            <a:off x="6600025" y="2053625"/>
            <a:ext cx="2232300" cy="1418400"/>
          </a:xfrm>
          <a:prstGeom prst="roundRect">
            <a:avLst>
              <a:gd fmla="val 16667" name="adj"/>
            </a:avLst>
          </a:prstGeom>
          <a:solidFill>
            <a:srgbClr val="36E1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u="sng">
                <a:latin typeface="Times New Roman"/>
                <a:ea typeface="Times New Roman"/>
                <a:cs typeface="Times New Roman"/>
                <a:sym typeface="Times New Roman"/>
              </a:rPr>
              <a:t>6.User Characteristics</a:t>
            </a:r>
            <a:r>
              <a:rPr b="1" lang="en-GB" u="sng">
                <a:latin typeface="Times New Roman"/>
                <a:ea typeface="Times New Roman"/>
                <a:cs typeface="Times New Roman"/>
                <a:sym typeface="Times New Roman"/>
              </a:rPr>
              <a:t>:</a:t>
            </a:r>
            <a:endParaRPr b="1" u="sng">
              <a:latin typeface="Times New Roman"/>
              <a:ea typeface="Times New Roman"/>
              <a:cs typeface="Times New Roman"/>
              <a:sym typeface="Times New Roman"/>
            </a:endParaRPr>
          </a:p>
          <a:p>
            <a:pPr indent="0" lvl="0" marL="0" rtl="0" algn="ctr">
              <a:spcBef>
                <a:spcPts val="0"/>
              </a:spcBef>
              <a:spcAft>
                <a:spcPts val="0"/>
              </a:spcAft>
              <a:buNone/>
            </a:pPr>
            <a:r>
              <a:rPr lang="en-GB">
                <a:latin typeface="Times New Roman"/>
                <a:ea typeface="Times New Roman"/>
                <a:cs typeface="Times New Roman"/>
                <a:sym typeface="Times New Roman"/>
              </a:rPr>
              <a:t>Showing users ear while passing in front of the camera is compulsory</a:t>
            </a:r>
            <a:endParaRPr>
              <a:latin typeface="Times New Roman"/>
              <a:ea typeface="Times New Roman"/>
              <a:cs typeface="Times New Roman"/>
              <a:sym typeface="Times New Roman"/>
            </a:endParaRPr>
          </a:p>
        </p:txBody>
      </p:sp>
      <p:sp>
        <p:nvSpPr>
          <p:cNvPr id="662" name="Google Shape;662;p80"/>
          <p:cNvSpPr/>
          <p:nvPr/>
        </p:nvSpPr>
        <p:spPr>
          <a:xfrm>
            <a:off x="311725" y="3589250"/>
            <a:ext cx="3756000" cy="1354800"/>
          </a:xfrm>
          <a:prstGeom prst="roundRect">
            <a:avLst>
              <a:gd fmla="val 16667" name="adj"/>
            </a:avLst>
          </a:prstGeom>
          <a:solidFill>
            <a:srgbClr val="ECEF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u="sng">
              <a:latin typeface="Times New Roman"/>
              <a:ea typeface="Times New Roman"/>
              <a:cs typeface="Times New Roman"/>
              <a:sym typeface="Times New Roman"/>
            </a:endParaRPr>
          </a:p>
          <a:p>
            <a:pPr indent="0" lvl="0" marL="0" rtl="0" algn="ctr">
              <a:spcBef>
                <a:spcPts val="0"/>
              </a:spcBef>
              <a:spcAft>
                <a:spcPts val="0"/>
              </a:spcAft>
              <a:buNone/>
            </a:pPr>
            <a:r>
              <a:rPr b="1" lang="en-GB" sz="1200" u="sng">
                <a:latin typeface="Times New Roman"/>
                <a:ea typeface="Times New Roman"/>
                <a:cs typeface="Times New Roman"/>
                <a:sym typeface="Times New Roman"/>
              </a:rPr>
              <a:t>7.Functional</a:t>
            </a:r>
            <a:r>
              <a:rPr b="1" lang="en-GB" sz="1200" u="sng">
                <a:latin typeface="Times New Roman"/>
                <a:ea typeface="Times New Roman"/>
                <a:cs typeface="Times New Roman"/>
                <a:sym typeface="Times New Roman"/>
              </a:rPr>
              <a:t> Requirements:</a:t>
            </a:r>
            <a:endParaRPr b="1" sz="1200" u="sng">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Ear Segmentation</a:t>
            </a:r>
            <a:r>
              <a:rPr lang="en-GB" sz="1200">
                <a:latin typeface="Times New Roman"/>
                <a:ea typeface="Times New Roman"/>
                <a:cs typeface="Times New Roman"/>
                <a:sym typeface="Times New Roman"/>
              </a:rPr>
              <a:t>: HAAR Cascade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Pre-trained YOLOv5 generated from dataset</a:t>
            </a:r>
            <a:endParaRPr sz="12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GB" sz="1200">
                <a:latin typeface="Times New Roman"/>
                <a:ea typeface="Times New Roman"/>
                <a:cs typeface="Times New Roman"/>
                <a:sym typeface="Times New Roman"/>
              </a:rPr>
              <a:t>Generating Hardware System: Embedded version of HAAR Cascade &amp; pre-trained YOLOv5 into Jetson-Nano along with camera</a:t>
            </a:r>
            <a:r>
              <a:rPr lang="en-GB"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
        <p:nvSpPr>
          <p:cNvPr id="663" name="Google Shape;663;p80"/>
          <p:cNvSpPr/>
          <p:nvPr/>
        </p:nvSpPr>
        <p:spPr>
          <a:xfrm>
            <a:off x="4279075" y="3589250"/>
            <a:ext cx="2152500" cy="1354800"/>
          </a:xfrm>
          <a:prstGeom prst="roundRect">
            <a:avLst>
              <a:gd fmla="val 16667" name="adj"/>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u="sng">
              <a:latin typeface="Times New Roman"/>
              <a:ea typeface="Times New Roman"/>
              <a:cs typeface="Times New Roman"/>
              <a:sym typeface="Times New Roman"/>
            </a:endParaRPr>
          </a:p>
          <a:p>
            <a:pPr indent="0" lvl="0" marL="0" rtl="0" algn="ctr">
              <a:spcBef>
                <a:spcPts val="0"/>
              </a:spcBef>
              <a:spcAft>
                <a:spcPts val="0"/>
              </a:spcAft>
              <a:buNone/>
            </a:pPr>
            <a:r>
              <a:rPr b="1" lang="en-GB" u="sng">
                <a:latin typeface="Times New Roman"/>
                <a:ea typeface="Times New Roman"/>
                <a:cs typeface="Times New Roman"/>
                <a:sym typeface="Times New Roman"/>
              </a:rPr>
              <a:t>8.Dataset Requirements:</a:t>
            </a:r>
            <a:endParaRPr b="1" u="sng">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Ear images of the members of the organization</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664" name="Google Shape;664;p80"/>
          <p:cNvSpPr/>
          <p:nvPr/>
        </p:nvSpPr>
        <p:spPr>
          <a:xfrm>
            <a:off x="6600025" y="3589250"/>
            <a:ext cx="2232300" cy="1354800"/>
          </a:xfrm>
          <a:prstGeom prst="roundRect">
            <a:avLst>
              <a:gd fmla="val 16667" name="adj"/>
            </a:avLst>
          </a:prstGeom>
          <a:solidFill>
            <a:srgbClr val="80DA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u="sng">
              <a:latin typeface="Times New Roman"/>
              <a:ea typeface="Times New Roman"/>
              <a:cs typeface="Times New Roman"/>
              <a:sym typeface="Times New Roman"/>
            </a:endParaRPr>
          </a:p>
          <a:p>
            <a:pPr indent="0" lvl="0" marL="0" rtl="0" algn="ctr">
              <a:spcBef>
                <a:spcPts val="0"/>
              </a:spcBef>
              <a:spcAft>
                <a:spcPts val="0"/>
              </a:spcAft>
              <a:buNone/>
            </a:pPr>
            <a:r>
              <a:rPr b="1" lang="en-GB" u="sng">
                <a:latin typeface="Times New Roman"/>
                <a:ea typeface="Times New Roman"/>
                <a:cs typeface="Times New Roman"/>
                <a:sym typeface="Times New Roman"/>
              </a:rPr>
              <a:t>9. Non-Functional Requirements</a:t>
            </a:r>
            <a:r>
              <a:rPr b="1" lang="en-GB" u="sng">
                <a:latin typeface="Times New Roman"/>
                <a:ea typeface="Times New Roman"/>
                <a:cs typeface="Times New Roman"/>
                <a:sym typeface="Times New Roman"/>
              </a:rPr>
              <a:t>:</a:t>
            </a:r>
            <a:endParaRPr b="1" u="sng">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GB">
                <a:solidFill>
                  <a:schemeClr val="dk2"/>
                </a:solidFill>
                <a:latin typeface="Times New Roman"/>
                <a:ea typeface="Times New Roman"/>
                <a:cs typeface="Times New Roman"/>
                <a:sym typeface="Times New Roman"/>
              </a:rPr>
              <a:t>Cost of running system</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GB">
                <a:solidFill>
                  <a:schemeClr val="dk2"/>
                </a:solidFill>
                <a:latin typeface="Times New Roman"/>
                <a:ea typeface="Times New Roman"/>
                <a:cs typeface="Times New Roman"/>
                <a:sym typeface="Times New Roman"/>
              </a:rPr>
              <a:t>Camera quality</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GB">
                <a:solidFill>
                  <a:schemeClr val="dk2"/>
                </a:solidFill>
                <a:latin typeface="Times New Roman"/>
                <a:ea typeface="Times New Roman"/>
                <a:cs typeface="Times New Roman"/>
                <a:sym typeface="Times New Roman"/>
              </a:rPr>
              <a:t>Accuracy of system</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GB">
                <a:solidFill>
                  <a:schemeClr val="dk2"/>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668" name="Shape 668"/>
        <p:cNvGrpSpPr/>
        <p:nvPr/>
      </p:nvGrpSpPr>
      <p:grpSpPr>
        <a:xfrm>
          <a:off x="0" y="0"/>
          <a:ext cx="0" cy="0"/>
          <a:chOff x="0" y="0"/>
          <a:chExt cx="0" cy="0"/>
        </a:xfrm>
      </p:grpSpPr>
      <p:sp>
        <p:nvSpPr>
          <p:cNvPr id="669" name="Google Shape;669;p81"/>
          <p:cNvSpPr txBox="1"/>
          <p:nvPr>
            <p:ph type="title"/>
          </p:nvPr>
        </p:nvSpPr>
        <p:spPr>
          <a:xfrm>
            <a:off x="311700" y="28837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CONTEXT DIAGRAM~ DFD (DATA FLOW DIAGRAM)</a:t>
            </a:r>
            <a:endParaRPr>
              <a:highlight>
                <a:srgbClr val="CCCCCC"/>
              </a:highlight>
            </a:endParaRPr>
          </a:p>
        </p:txBody>
      </p:sp>
      <p:sp>
        <p:nvSpPr>
          <p:cNvPr id="670" name="Google Shape;670;p81"/>
          <p:cNvSpPr txBox="1"/>
          <p:nvPr/>
        </p:nvSpPr>
        <p:spPr>
          <a:xfrm>
            <a:off x="2372800" y="2127900"/>
            <a:ext cx="303300" cy="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671" name="Google Shape;671;p8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72" name="Google Shape;672;p81"/>
          <p:cNvSpPr txBox="1"/>
          <p:nvPr/>
        </p:nvSpPr>
        <p:spPr>
          <a:xfrm>
            <a:off x="500400" y="945450"/>
            <a:ext cx="8331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00FF"/>
              </a:buClr>
              <a:buSzPts val="1800"/>
              <a:buFont typeface="Times New Roman"/>
              <a:buChar char="●"/>
            </a:pPr>
            <a:r>
              <a:rPr b="1" lang="en-GB" sz="1800">
                <a:solidFill>
                  <a:srgbClr val="0000FF"/>
                </a:solidFill>
                <a:latin typeface="Times New Roman"/>
                <a:ea typeface="Times New Roman"/>
                <a:cs typeface="Times New Roman"/>
                <a:sym typeface="Times New Roman"/>
              </a:rPr>
              <a:t>Context Level DFD</a:t>
            </a:r>
            <a:endParaRPr b="1" sz="1800">
              <a:solidFill>
                <a:srgbClr val="0000FF"/>
              </a:solidFill>
              <a:latin typeface="Times New Roman"/>
              <a:ea typeface="Times New Roman"/>
              <a:cs typeface="Times New Roman"/>
              <a:sym typeface="Times New Roman"/>
            </a:endParaRPr>
          </a:p>
        </p:txBody>
      </p:sp>
      <p:pic>
        <p:nvPicPr>
          <p:cNvPr id="673" name="Google Shape;673;p81"/>
          <p:cNvPicPr preferRelativeResize="0"/>
          <p:nvPr/>
        </p:nvPicPr>
        <p:blipFill>
          <a:blip r:embed="rId3">
            <a:alphaModFix/>
          </a:blip>
          <a:stretch>
            <a:fillRect/>
          </a:stretch>
        </p:blipFill>
        <p:spPr>
          <a:xfrm>
            <a:off x="1921450" y="1587550"/>
            <a:ext cx="5918938" cy="297680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677" name="Shape 677"/>
        <p:cNvGrpSpPr/>
        <p:nvPr/>
      </p:nvGrpSpPr>
      <p:grpSpPr>
        <a:xfrm>
          <a:off x="0" y="0"/>
          <a:ext cx="0" cy="0"/>
          <a:chOff x="0" y="0"/>
          <a:chExt cx="0" cy="0"/>
        </a:xfrm>
      </p:grpSpPr>
      <p:sp>
        <p:nvSpPr>
          <p:cNvPr id="678" name="Google Shape;678;p82"/>
          <p:cNvSpPr txBox="1"/>
          <p:nvPr>
            <p:ph type="title"/>
          </p:nvPr>
        </p:nvSpPr>
        <p:spPr>
          <a:xfrm>
            <a:off x="311700" y="28837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CONTEXT DIAGRAM~ DFD (DATA FLOW DIAGRAM)</a:t>
            </a:r>
            <a:endParaRPr>
              <a:highlight>
                <a:srgbClr val="CCCCCC"/>
              </a:highlight>
            </a:endParaRPr>
          </a:p>
        </p:txBody>
      </p:sp>
      <p:sp>
        <p:nvSpPr>
          <p:cNvPr id="679" name="Google Shape;679;p82"/>
          <p:cNvSpPr txBox="1"/>
          <p:nvPr/>
        </p:nvSpPr>
        <p:spPr>
          <a:xfrm>
            <a:off x="2372800" y="2127900"/>
            <a:ext cx="303300" cy="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680" name="Google Shape;680;p8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81" name="Google Shape;681;p82"/>
          <p:cNvSpPr txBox="1"/>
          <p:nvPr/>
        </p:nvSpPr>
        <p:spPr>
          <a:xfrm>
            <a:off x="500400" y="806725"/>
            <a:ext cx="8331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00FF"/>
              </a:buClr>
              <a:buSzPts val="1800"/>
              <a:buFont typeface="Times New Roman"/>
              <a:buChar char="●"/>
            </a:pPr>
            <a:r>
              <a:rPr b="1" lang="en-GB" sz="1800">
                <a:solidFill>
                  <a:srgbClr val="0000FF"/>
                </a:solidFill>
                <a:latin typeface="Times New Roman"/>
                <a:ea typeface="Times New Roman"/>
                <a:cs typeface="Times New Roman"/>
                <a:sym typeface="Times New Roman"/>
              </a:rPr>
              <a:t>Level 0 DFD</a:t>
            </a:r>
            <a:endParaRPr b="1" sz="1800">
              <a:solidFill>
                <a:srgbClr val="0000FF"/>
              </a:solidFill>
              <a:latin typeface="Times New Roman"/>
              <a:ea typeface="Times New Roman"/>
              <a:cs typeface="Times New Roman"/>
              <a:sym typeface="Times New Roman"/>
            </a:endParaRPr>
          </a:p>
        </p:txBody>
      </p:sp>
      <p:pic>
        <p:nvPicPr>
          <p:cNvPr id="682" name="Google Shape;682;p82"/>
          <p:cNvPicPr preferRelativeResize="0"/>
          <p:nvPr/>
        </p:nvPicPr>
        <p:blipFill>
          <a:blip r:embed="rId3">
            <a:alphaModFix/>
          </a:blip>
          <a:stretch>
            <a:fillRect/>
          </a:stretch>
        </p:blipFill>
        <p:spPr>
          <a:xfrm>
            <a:off x="2445825" y="1153850"/>
            <a:ext cx="4652650" cy="3928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686" name="Shape 686"/>
        <p:cNvGrpSpPr/>
        <p:nvPr/>
      </p:nvGrpSpPr>
      <p:grpSpPr>
        <a:xfrm>
          <a:off x="0" y="0"/>
          <a:ext cx="0" cy="0"/>
          <a:chOff x="0" y="0"/>
          <a:chExt cx="0" cy="0"/>
        </a:xfrm>
      </p:grpSpPr>
      <p:sp>
        <p:nvSpPr>
          <p:cNvPr id="687" name="Google Shape;687;p83"/>
          <p:cNvSpPr txBox="1"/>
          <p:nvPr>
            <p:ph type="title"/>
          </p:nvPr>
        </p:nvSpPr>
        <p:spPr>
          <a:xfrm>
            <a:off x="311700" y="28837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CONTEXT DIAGRAM~ DFD (DATA FLOW DIAGRAM)</a:t>
            </a:r>
            <a:endParaRPr>
              <a:highlight>
                <a:srgbClr val="CCCCCC"/>
              </a:highlight>
            </a:endParaRPr>
          </a:p>
        </p:txBody>
      </p:sp>
      <p:sp>
        <p:nvSpPr>
          <p:cNvPr id="688" name="Google Shape;688;p83"/>
          <p:cNvSpPr txBox="1"/>
          <p:nvPr/>
        </p:nvSpPr>
        <p:spPr>
          <a:xfrm>
            <a:off x="2372800" y="2127900"/>
            <a:ext cx="303300" cy="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689" name="Google Shape;689;p83"/>
          <p:cNvSpPr txBox="1"/>
          <p:nvPr>
            <p:ph idx="12" type="sldNum"/>
          </p:nvPr>
        </p:nvSpPr>
        <p:spPr>
          <a:xfrm>
            <a:off x="8527274" y="488098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90" name="Google Shape;690;p83"/>
          <p:cNvSpPr txBox="1"/>
          <p:nvPr/>
        </p:nvSpPr>
        <p:spPr>
          <a:xfrm>
            <a:off x="311700" y="806725"/>
            <a:ext cx="420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00FF"/>
                </a:solidFill>
                <a:latin typeface="Times New Roman"/>
                <a:ea typeface="Times New Roman"/>
                <a:cs typeface="Times New Roman"/>
                <a:sym typeface="Times New Roman"/>
              </a:rPr>
              <a:t>Level 1 DFD for Data Preprocessing:</a:t>
            </a:r>
            <a:endParaRPr b="1" sz="1800">
              <a:solidFill>
                <a:srgbClr val="0000FF"/>
              </a:solidFill>
              <a:latin typeface="Times New Roman"/>
              <a:ea typeface="Times New Roman"/>
              <a:cs typeface="Times New Roman"/>
              <a:sym typeface="Times New Roman"/>
            </a:endParaRPr>
          </a:p>
        </p:txBody>
      </p:sp>
      <p:pic>
        <p:nvPicPr>
          <p:cNvPr id="691" name="Google Shape;691;p83"/>
          <p:cNvPicPr preferRelativeResize="0"/>
          <p:nvPr/>
        </p:nvPicPr>
        <p:blipFill>
          <a:blip r:embed="rId3">
            <a:alphaModFix/>
          </a:blip>
          <a:stretch>
            <a:fillRect/>
          </a:stretch>
        </p:blipFill>
        <p:spPr>
          <a:xfrm>
            <a:off x="364200" y="1545613"/>
            <a:ext cx="4207800" cy="3214875"/>
          </a:xfrm>
          <a:prstGeom prst="rect">
            <a:avLst/>
          </a:prstGeom>
          <a:noFill/>
          <a:ln>
            <a:noFill/>
          </a:ln>
        </p:spPr>
      </p:pic>
      <p:sp>
        <p:nvSpPr>
          <p:cNvPr id="692" name="Google Shape;692;p83"/>
          <p:cNvSpPr txBox="1"/>
          <p:nvPr/>
        </p:nvSpPr>
        <p:spPr>
          <a:xfrm>
            <a:off x="4646700" y="806725"/>
            <a:ext cx="413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00FF"/>
                </a:solidFill>
                <a:latin typeface="Times New Roman"/>
                <a:ea typeface="Times New Roman"/>
                <a:cs typeface="Times New Roman"/>
                <a:sym typeface="Times New Roman"/>
              </a:rPr>
              <a:t>Level 1 DFD for Cropping Human Ear via HAAR Cascade:</a:t>
            </a:r>
            <a:endParaRPr b="1" sz="1800">
              <a:solidFill>
                <a:srgbClr val="0000FF"/>
              </a:solidFill>
              <a:latin typeface="Times New Roman"/>
              <a:ea typeface="Times New Roman"/>
              <a:cs typeface="Times New Roman"/>
              <a:sym typeface="Times New Roman"/>
            </a:endParaRPr>
          </a:p>
        </p:txBody>
      </p:sp>
      <p:pic>
        <p:nvPicPr>
          <p:cNvPr id="693" name="Google Shape;693;p83"/>
          <p:cNvPicPr preferRelativeResize="0"/>
          <p:nvPr/>
        </p:nvPicPr>
        <p:blipFill>
          <a:blip r:embed="rId4">
            <a:alphaModFix/>
          </a:blip>
          <a:stretch>
            <a:fillRect/>
          </a:stretch>
        </p:blipFill>
        <p:spPr>
          <a:xfrm>
            <a:off x="4709775" y="1561575"/>
            <a:ext cx="4069726" cy="3182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INTRODUCTION (NON-MACHINE LEARNING METHODS)</a:t>
            </a:r>
            <a:endParaRPr>
              <a:highlight>
                <a:srgbClr val="CCCCCC"/>
              </a:highlight>
            </a:endParaRPr>
          </a:p>
        </p:txBody>
      </p:sp>
      <p:sp>
        <p:nvSpPr>
          <p:cNvPr id="175" name="Google Shape;175;p30"/>
          <p:cNvSpPr txBox="1"/>
          <p:nvPr>
            <p:ph idx="1" type="body"/>
          </p:nvPr>
        </p:nvSpPr>
        <p:spPr>
          <a:xfrm>
            <a:off x="281575" y="1173825"/>
            <a:ext cx="8520600" cy="3334800"/>
          </a:xfrm>
          <a:prstGeom prst="rect">
            <a:avLst/>
          </a:prstGeom>
        </p:spPr>
        <p:txBody>
          <a:bodyPr anchorCtr="0" anchor="t" bIns="91425" lIns="91425" spcFirstLastPara="1" rIns="91425" wrap="square" tIns="91425">
            <a:normAutofit/>
          </a:bodyPr>
          <a:lstStyle/>
          <a:p>
            <a:pPr indent="-368300" lvl="0" marL="457200" rtl="0" algn="l">
              <a:lnSpc>
                <a:spcPct val="100000"/>
              </a:lnSpc>
              <a:spcBef>
                <a:spcPts val="0"/>
              </a:spcBef>
              <a:spcAft>
                <a:spcPts val="0"/>
              </a:spcAft>
              <a:buSzPts val="2200"/>
              <a:buChar char="❖"/>
            </a:pPr>
            <a:r>
              <a:rPr lang="en-GB"/>
              <a:t>First ear identification system was operated manually in 1949</a:t>
            </a:r>
            <a:endParaRPr sz="2200"/>
          </a:p>
          <a:p>
            <a:pPr indent="-368300" lvl="0" marL="457200" rtl="0" algn="l">
              <a:lnSpc>
                <a:spcPct val="100000"/>
              </a:lnSpc>
              <a:spcBef>
                <a:spcPts val="0"/>
              </a:spcBef>
              <a:spcAft>
                <a:spcPts val="0"/>
              </a:spcAft>
              <a:buSzPts val="2200"/>
              <a:buChar char="❖"/>
            </a:pPr>
            <a:r>
              <a:rPr lang="en-GB"/>
              <a:t>After that, methods like template matching, morphological procedures were introduced</a:t>
            </a:r>
            <a:endParaRPr sz="2200"/>
          </a:p>
          <a:p>
            <a:pPr indent="-368300" lvl="0" marL="457200" rtl="0" algn="l">
              <a:lnSpc>
                <a:spcPct val="100000"/>
              </a:lnSpc>
              <a:spcBef>
                <a:spcPts val="0"/>
              </a:spcBef>
              <a:spcAft>
                <a:spcPts val="0"/>
              </a:spcAft>
              <a:buSzPts val="2200"/>
              <a:buChar char="❖"/>
            </a:pPr>
            <a:r>
              <a:rPr lang="en-GB"/>
              <a:t>Requirements: Extensive manual image editing e.g., cropping images, extracting shapes etc.</a:t>
            </a:r>
            <a:endParaRPr sz="2200"/>
          </a:p>
          <a:p>
            <a:pPr indent="0" lvl="0" marL="0" rtl="0" algn="l">
              <a:spcBef>
                <a:spcPts val="0"/>
              </a:spcBef>
              <a:spcAft>
                <a:spcPts val="1200"/>
              </a:spcAft>
              <a:buNone/>
            </a:pPr>
            <a:r>
              <a:t/>
            </a:r>
            <a:endParaRPr/>
          </a:p>
        </p:txBody>
      </p:sp>
      <p:sp>
        <p:nvSpPr>
          <p:cNvPr id="176" name="Google Shape;176;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697" name="Shape 697"/>
        <p:cNvGrpSpPr/>
        <p:nvPr/>
      </p:nvGrpSpPr>
      <p:grpSpPr>
        <a:xfrm>
          <a:off x="0" y="0"/>
          <a:ext cx="0" cy="0"/>
          <a:chOff x="0" y="0"/>
          <a:chExt cx="0" cy="0"/>
        </a:xfrm>
      </p:grpSpPr>
      <p:sp>
        <p:nvSpPr>
          <p:cNvPr id="698" name="Google Shape;698;p84"/>
          <p:cNvSpPr txBox="1"/>
          <p:nvPr>
            <p:ph type="title"/>
          </p:nvPr>
        </p:nvSpPr>
        <p:spPr>
          <a:xfrm>
            <a:off x="311700" y="28837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CONTEXT DIAGRAM~ DFD (DATA FLOW DIAGRAM)</a:t>
            </a:r>
            <a:endParaRPr>
              <a:highlight>
                <a:srgbClr val="CCCCCC"/>
              </a:highlight>
            </a:endParaRPr>
          </a:p>
        </p:txBody>
      </p:sp>
      <p:sp>
        <p:nvSpPr>
          <p:cNvPr id="699" name="Google Shape;699;p84"/>
          <p:cNvSpPr txBox="1"/>
          <p:nvPr/>
        </p:nvSpPr>
        <p:spPr>
          <a:xfrm>
            <a:off x="2372800" y="2127900"/>
            <a:ext cx="303300" cy="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00" name="Google Shape;700;p84"/>
          <p:cNvSpPr txBox="1"/>
          <p:nvPr>
            <p:ph idx="12" type="sldNum"/>
          </p:nvPr>
        </p:nvSpPr>
        <p:spPr>
          <a:xfrm>
            <a:off x="8516599" y="47956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01" name="Google Shape;701;p84"/>
          <p:cNvSpPr txBox="1"/>
          <p:nvPr/>
        </p:nvSpPr>
        <p:spPr>
          <a:xfrm>
            <a:off x="311700" y="806725"/>
            <a:ext cx="420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00FF"/>
                </a:solidFill>
                <a:latin typeface="Times New Roman"/>
                <a:ea typeface="Times New Roman"/>
                <a:cs typeface="Times New Roman"/>
                <a:sym typeface="Times New Roman"/>
              </a:rPr>
              <a:t>Level 1 DFD for Training &amp; Testing Data:</a:t>
            </a:r>
            <a:endParaRPr b="1" sz="1800">
              <a:solidFill>
                <a:srgbClr val="0000FF"/>
              </a:solidFill>
              <a:latin typeface="Times New Roman"/>
              <a:ea typeface="Times New Roman"/>
              <a:cs typeface="Times New Roman"/>
              <a:sym typeface="Times New Roman"/>
            </a:endParaRPr>
          </a:p>
        </p:txBody>
      </p:sp>
      <p:sp>
        <p:nvSpPr>
          <p:cNvPr id="702" name="Google Shape;702;p84"/>
          <p:cNvSpPr txBox="1"/>
          <p:nvPr/>
        </p:nvSpPr>
        <p:spPr>
          <a:xfrm>
            <a:off x="4646700" y="806725"/>
            <a:ext cx="41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00FF"/>
                </a:solidFill>
                <a:latin typeface="Times New Roman"/>
                <a:ea typeface="Times New Roman"/>
                <a:cs typeface="Times New Roman"/>
                <a:sym typeface="Times New Roman"/>
              </a:rPr>
              <a:t>Level 1 DFD for Jetson-Nano Setup:</a:t>
            </a:r>
            <a:endParaRPr b="1" sz="1800">
              <a:solidFill>
                <a:srgbClr val="0000FF"/>
              </a:solidFill>
              <a:latin typeface="Times New Roman"/>
              <a:ea typeface="Times New Roman"/>
              <a:cs typeface="Times New Roman"/>
              <a:sym typeface="Times New Roman"/>
            </a:endParaRPr>
          </a:p>
        </p:txBody>
      </p:sp>
      <p:pic>
        <p:nvPicPr>
          <p:cNvPr id="703" name="Google Shape;703;p84"/>
          <p:cNvPicPr preferRelativeResize="0"/>
          <p:nvPr/>
        </p:nvPicPr>
        <p:blipFill>
          <a:blip r:embed="rId3">
            <a:alphaModFix/>
          </a:blip>
          <a:stretch>
            <a:fillRect/>
          </a:stretch>
        </p:blipFill>
        <p:spPr>
          <a:xfrm>
            <a:off x="349200" y="1545625"/>
            <a:ext cx="4132800" cy="3335350"/>
          </a:xfrm>
          <a:prstGeom prst="rect">
            <a:avLst/>
          </a:prstGeom>
          <a:noFill/>
          <a:ln>
            <a:noFill/>
          </a:ln>
        </p:spPr>
      </p:pic>
      <p:pic>
        <p:nvPicPr>
          <p:cNvPr id="704" name="Google Shape;704;p84"/>
          <p:cNvPicPr preferRelativeResize="0"/>
          <p:nvPr/>
        </p:nvPicPr>
        <p:blipFill>
          <a:blip r:embed="rId4">
            <a:alphaModFix/>
          </a:blip>
          <a:stretch>
            <a:fillRect/>
          </a:stretch>
        </p:blipFill>
        <p:spPr>
          <a:xfrm>
            <a:off x="4651550" y="1545625"/>
            <a:ext cx="4123100" cy="33353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708" name="Shape 708"/>
        <p:cNvGrpSpPr/>
        <p:nvPr/>
      </p:nvGrpSpPr>
      <p:grpSpPr>
        <a:xfrm>
          <a:off x="0" y="0"/>
          <a:ext cx="0" cy="0"/>
          <a:chOff x="0" y="0"/>
          <a:chExt cx="0" cy="0"/>
        </a:xfrm>
      </p:grpSpPr>
      <p:sp>
        <p:nvSpPr>
          <p:cNvPr id="709" name="Google Shape;709;p85"/>
          <p:cNvSpPr txBox="1"/>
          <p:nvPr>
            <p:ph type="title"/>
          </p:nvPr>
        </p:nvSpPr>
        <p:spPr>
          <a:xfrm>
            <a:off x="311700" y="28837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CONTEXT DIAGRAM~ DFD (DATA FLOW DIAGRAM)</a:t>
            </a:r>
            <a:endParaRPr>
              <a:highlight>
                <a:srgbClr val="CCCCCC"/>
              </a:highlight>
            </a:endParaRPr>
          </a:p>
        </p:txBody>
      </p:sp>
      <p:sp>
        <p:nvSpPr>
          <p:cNvPr id="710" name="Google Shape;710;p85"/>
          <p:cNvSpPr txBox="1"/>
          <p:nvPr/>
        </p:nvSpPr>
        <p:spPr>
          <a:xfrm>
            <a:off x="2372800" y="2127900"/>
            <a:ext cx="303300" cy="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11" name="Google Shape;711;p8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12" name="Google Shape;712;p85"/>
          <p:cNvSpPr txBox="1"/>
          <p:nvPr/>
        </p:nvSpPr>
        <p:spPr>
          <a:xfrm>
            <a:off x="500400" y="806725"/>
            <a:ext cx="8331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00FF"/>
              </a:buClr>
              <a:buSzPts val="1800"/>
              <a:buFont typeface="Times New Roman"/>
              <a:buChar char="●"/>
            </a:pPr>
            <a:r>
              <a:rPr b="1" lang="en-GB" sz="1800">
                <a:solidFill>
                  <a:srgbClr val="0000FF"/>
                </a:solidFill>
                <a:latin typeface="Times New Roman"/>
                <a:ea typeface="Times New Roman"/>
                <a:cs typeface="Times New Roman"/>
                <a:sym typeface="Times New Roman"/>
              </a:rPr>
              <a:t>Level 1 DFD for Merging HAAR Cascade &amp; Pre-trained YOLOv5 Model</a:t>
            </a:r>
            <a:endParaRPr b="1" sz="1800">
              <a:solidFill>
                <a:srgbClr val="0000FF"/>
              </a:solidFill>
              <a:latin typeface="Times New Roman"/>
              <a:ea typeface="Times New Roman"/>
              <a:cs typeface="Times New Roman"/>
              <a:sym typeface="Times New Roman"/>
            </a:endParaRPr>
          </a:p>
        </p:txBody>
      </p:sp>
      <p:pic>
        <p:nvPicPr>
          <p:cNvPr id="713" name="Google Shape;713;p85"/>
          <p:cNvPicPr preferRelativeResize="0"/>
          <p:nvPr/>
        </p:nvPicPr>
        <p:blipFill>
          <a:blip r:embed="rId3">
            <a:alphaModFix/>
          </a:blip>
          <a:stretch>
            <a:fillRect/>
          </a:stretch>
        </p:blipFill>
        <p:spPr>
          <a:xfrm>
            <a:off x="1813450" y="1346125"/>
            <a:ext cx="5517100" cy="35549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717" name="Shape 717"/>
        <p:cNvGrpSpPr/>
        <p:nvPr/>
      </p:nvGrpSpPr>
      <p:grpSpPr>
        <a:xfrm>
          <a:off x="0" y="0"/>
          <a:ext cx="0" cy="0"/>
          <a:chOff x="0" y="0"/>
          <a:chExt cx="0" cy="0"/>
        </a:xfrm>
      </p:grpSpPr>
      <p:sp>
        <p:nvSpPr>
          <p:cNvPr id="718" name="Google Shape;718;p86"/>
          <p:cNvSpPr txBox="1"/>
          <p:nvPr>
            <p:ph type="title"/>
          </p:nvPr>
        </p:nvSpPr>
        <p:spPr>
          <a:xfrm>
            <a:off x="311700" y="28837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Gantt Chart</a:t>
            </a:r>
            <a:endParaRPr>
              <a:highlight>
                <a:srgbClr val="CCCCCC"/>
              </a:highlight>
            </a:endParaRPr>
          </a:p>
        </p:txBody>
      </p:sp>
      <p:sp>
        <p:nvSpPr>
          <p:cNvPr id="719" name="Google Shape;719;p86"/>
          <p:cNvSpPr txBox="1"/>
          <p:nvPr/>
        </p:nvSpPr>
        <p:spPr>
          <a:xfrm>
            <a:off x="2372800" y="2127900"/>
            <a:ext cx="303300" cy="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20" name="Google Shape;720;p86"/>
          <p:cNvSpPr txBox="1"/>
          <p:nvPr>
            <p:ph idx="12" type="sldNum"/>
          </p:nvPr>
        </p:nvSpPr>
        <p:spPr>
          <a:xfrm>
            <a:off x="8595299" y="47499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21" name="Google Shape;721;p86"/>
          <p:cNvSpPr txBox="1"/>
          <p:nvPr/>
        </p:nvSpPr>
        <p:spPr>
          <a:xfrm>
            <a:off x="166100" y="956250"/>
            <a:ext cx="833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p:txBody>
      </p:sp>
      <p:sp>
        <p:nvSpPr>
          <p:cNvPr id="722" name="Google Shape;722;p86"/>
          <p:cNvSpPr txBox="1"/>
          <p:nvPr/>
        </p:nvSpPr>
        <p:spPr>
          <a:xfrm>
            <a:off x="290250" y="964675"/>
            <a:ext cx="8520600" cy="39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p:txBody>
      </p:sp>
      <p:pic>
        <p:nvPicPr>
          <p:cNvPr id="723" name="Google Shape;723;p86"/>
          <p:cNvPicPr preferRelativeResize="0"/>
          <p:nvPr/>
        </p:nvPicPr>
        <p:blipFill>
          <a:blip r:embed="rId3">
            <a:alphaModFix/>
          </a:blip>
          <a:stretch>
            <a:fillRect/>
          </a:stretch>
        </p:blipFill>
        <p:spPr>
          <a:xfrm>
            <a:off x="311700" y="917138"/>
            <a:ext cx="8520598" cy="406466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727" name="Shape 727"/>
        <p:cNvGrpSpPr/>
        <p:nvPr/>
      </p:nvGrpSpPr>
      <p:grpSpPr>
        <a:xfrm>
          <a:off x="0" y="0"/>
          <a:ext cx="0" cy="0"/>
          <a:chOff x="0" y="0"/>
          <a:chExt cx="0" cy="0"/>
        </a:xfrm>
      </p:grpSpPr>
      <p:sp>
        <p:nvSpPr>
          <p:cNvPr id="728" name="Google Shape;728;p87"/>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highlight>
                  <a:srgbClr val="CCCCCC"/>
                </a:highlight>
              </a:rPr>
              <a:t>COST ANALYSIS</a:t>
            </a:r>
            <a:endParaRPr sz="2400">
              <a:highlight>
                <a:srgbClr val="CCCCCC"/>
              </a:highlight>
            </a:endParaRPr>
          </a:p>
        </p:txBody>
      </p:sp>
      <p:sp>
        <p:nvSpPr>
          <p:cNvPr id="729" name="Google Shape;729;p87"/>
          <p:cNvSpPr txBox="1"/>
          <p:nvPr/>
        </p:nvSpPr>
        <p:spPr>
          <a:xfrm>
            <a:off x="415150" y="4429925"/>
            <a:ext cx="7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30" name="Google Shape;730;p87"/>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731" name="Google Shape;731;p8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32" name="Google Shape;732;p87"/>
          <p:cNvPicPr preferRelativeResize="0"/>
          <p:nvPr/>
        </p:nvPicPr>
        <p:blipFill>
          <a:blip r:embed="rId3">
            <a:alphaModFix/>
          </a:blip>
          <a:stretch>
            <a:fillRect/>
          </a:stretch>
        </p:blipFill>
        <p:spPr>
          <a:xfrm>
            <a:off x="2001439" y="830125"/>
            <a:ext cx="5141135" cy="4215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736" name="Shape 736"/>
        <p:cNvGrpSpPr/>
        <p:nvPr/>
      </p:nvGrpSpPr>
      <p:grpSpPr>
        <a:xfrm>
          <a:off x="0" y="0"/>
          <a:ext cx="0" cy="0"/>
          <a:chOff x="0" y="0"/>
          <a:chExt cx="0" cy="0"/>
        </a:xfrm>
      </p:grpSpPr>
      <p:sp>
        <p:nvSpPr>
          <p:cNvPr id="737" name="Google Shape;737;p88"/>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highlight>
                  <a:srgbClr val="CCCCCC"/>
                </a:highlight>
              </a:rPr>
              <a:t>RESULT ANALYSIS~Training Status of Models on EARVN1.0 Dataset</a:t>
            </a:r>
            <a:endParaRPr sz="2400">
              <a:highlight>
                <a:srgbClr val="CCCCCC"/>
              </a:highlight>
            </a:endParaRPr>
          </a:p>
        </p:txBody>
      </p:sp>
      <p:sp>
        <p:nvSpPr>
          <p:cNvPr id="738" name="Google Shape;738;p88"/>
          <p:cNvSpPr txBox="1"/>
          <p:nvPr/>
        </p:nvSpPr>
        <p:spPr>
          <a:xfrm>
            <a:off x="415150" y="4429925"/>
            <a:ext cx="7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39" name="Google Shape;739;p88"/>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graphicFrame>
        <p:nvGraphicFramePr>
          <p:cNvPr id="740" name="Google Shape;740;p88"/>
          <p:cNvGraphicFramePr/>
          <p:nvPr/>
        </p:nvGraphicFramePr>
        <p:xfrm>
          <a:off x="2323100" y="1632075"/>
          <a:ext cx="3000000" cy="3000000"/>
        </p:xfrm>
        <a:graphic>
          <a:graphicData uri="http://schemas.openxmlformats.org/drawingml/2006/table">
            <a:tbl>
              <a:tblPr>
                <a:noFill/>
                <a:tableStyleId>{8B9C561A-6C69-40EC-8C2F-D384B77F20B5}</a:tableStyleId>
              </a:tblPr>
              <a:tblGrid>
                <a:gridCol w="1156225"/>
                <a:gridCol w="1156225"/>
                <a:gridCol w="1156225"/>
                <a:gridCol w="1156225"/>
              </a:tblGrid>
              <a:tr h="387850">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Model</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Epochs</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Time</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Georgia"/>
                          <a:ea typeface="Georgia"/>
                          <a:cs typeface="Georgia"/>
                          <a:sym typeface="Georgia"/>
                        </a:rPr>
                        <a:t>Retrained Model size</a:t>
                      </a:r>
                      <a:endParaRPr b="1" u="sng">
                        <a:solidFill>
                          <a:srgbClr val="7A04C9"/>
                        </a:solidFill>
                        <a:latin typeface="Georgia"/>
                        <a:ea typeface="Georgia"/>
                        <a:cs typeface="Georgia"/>
                        <a:sym typeface="Georgia"/>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MobileNet-SSDv1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200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4.19 hrs</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Georgia"/>
                          <a:ea typeface="Georgia"/>
                          <a:cs typeface="Georgia"/>
                          <a:sym typeface="Georgia"/>
                        </a:rPr>
                        <a:t>32 MB</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MobileNet-SSDv2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200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3.40 hrs</a:t>
                      </a:r>
                      <a:endParaRPr>
                        <a:solidFill>
                          <a:schemeClr val="dk2"/>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16 MB</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YOLOv5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260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4.50 hrs</a:t>
                      </a:r>
                      <a:endParaRPr>
                        <a:solidFill>
                          <a:schemeClr val="dk2"/>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16 MB</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
        <p:nvSpPr>
          <p:cNvPr id="741" name="Google Shape;741;p8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745" name="Shape 745"/>
        <p:cNvGrpSpPr/>
        <p:nvPr/>
      </p:nvGrpSpPr>
      <p:grpSpPr>
        <a:xfrm>
          <a:off x="0" y="0"/>
          <a:ext cx="0" cy="0"/>
          <a:chOff x="0" y="0"/>
          <a:chExt cx="0" cy="0"/>
        </a:xfrm>
      </p:grpSpPr>
      <p:sp>
        <p:nvSpPr>
          <p:cNvPr id="746" name="Google Shape;746;p89"/>
          <p:cNvSpPr txBox="1"/>
          <p:nvPr>
            <p:ph type="title"/>
          </p:nvPr>
        </p:nvSpPr>
        <p:spPr>
          <a:xfrm>
            <a:off x="311700" y="99325"/>
            <a:ext cx="8520600" cy="6798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RESULT ANALYSIS-Training Result of YOLOv5 on EARVN1.0 Dataset</a:t>
            </a:r>
            <a:endParaRPr>
              <a:highlight>
                <a:srgbClr val="CCCCCC"/>
              </a:highlight>
            </a:endParaRPr>
          </a:p>
        </p:txBody>
      </p:sp>
      <p:sp>
        <p:nvSpPr>
          <p:cNvPr id="747" name="Google Shape;747;p89"/>
          <p:cNvSpPr txBox="1"/>
          <p:nvPr>
            <p:ph idx="1" type="body"/>
          </p:nvPr>
        </p:nvSpPr>
        <p:spPr>
          <a:xfrm>
            <a:off x="208200" y="882675"/>
            <a:ext cx="8754000" cy="41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700" u="sng"/>
          </a:p>
          <a:p>
            <a:pPr indent="0" lvl="0" marL="0" rtl="0" algn="l">
              <a:spcBef>
                <a:spcPts val="1200"/>
              </a:spcBef>
              <a:spcAft>
                <a:spcPts val="0"/>
              </a:spcAft>
              <a:buNone/>
            </a:pPr>
            <a:r>
              <a:t/>
            </a:r>
            <a:endParaRPr b="1" sz="1700" u="sng"/>
          </a:p>
          <a:p>
            <a:pPr indent="0" lvl="0" marL="0" rtl="0" algn="l">
              <a:spcBef>
                <a:spcPts val="1200"/>
              </a:spcBef>
              <a:spcAft>
                <a:spcPts val="0"/>
              </a:spcAft>
              <a:buNone/>
            </a:pPr>
            <a:r>
              <a:t/>
            </a:r>
            <a:endParaRPr b="1" sz="1700" u="sng"/>
          </a:p>
          <a:p>
            <a:pPr indent="0" lvl="0" marL="0" rtl="0" algn="l">
              <a:spcBef>
                <a:spcPts val="1200"/>
              </a:spcBef>
              <a:spcAft>
                <a:spcPts val="0"/>
              </a:spcAft>
              <a:buNone/>
            </a:pPr>
            <a:r>
              <a:rPr b="1" lang="en-GB" sz="1700" u="sng"/>
              <a:t> </a:t>
            </a:r>
            <a:endParaRPr b="1" sz="1700" u="sng"/>
          </a:p>
          <a:p>
            <a:pPr indent="0" lvl="0" marL="0" rtl="0" algn="l">
              <a:spcBef>
                <a:spcPts val="1200"/>
              </a:spcBef>
              <a:spcAft>
                <a:spcPts val="0"/>
              </a:spcAft>
              <a:buNone/>
            </a:pPr>
            <a:r>
              <a:t/>
            </a:r>
            <a:endParaRPr b="1" sz="1700" u="sng"/>
          </a:p>
          <a:p>
            <a:pPr indent="0" lvl="0" marL="457200" rtl="0" algn="l">
              <a:spcBef>
                <a:spcPts val="1200"/>
              </a:spcBef>
              <a:spcAft>
                <a:spcPts val="1200"/>
              </a:spcAft>
              <a:buNone/>
            </a:pPr>
            <a:r>
              <a:t/>
            </a:r>
            <a:endParaRPr sz="1700"/>
          </a:p>
        </p:txBody>
      </p:sp>
      <p:sp>
        <p:nvSpPr>
          <p:cNvPr id="748" name="Google Shape;748;p89"/>
          <p:cNvSpPr txBox="1"/>
          <p:nvPr/>
        </p:nvSpPr>
        <p:spPr>
          <a:xfrm>
            <a:off x="1181000" y="4527900"/>
            <a:ext cx="650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r>
              <a:rPr lang="en-GB">
                <a:solidFill>
                  <a:schemeClr val="dk2"/>
                </a:solidFill>
                <a:latin typeface="Playfair Display"/>
                <a:ea typeface="Playfair Display"/>
                <a:cs typeface="Playfair Display"/>
                <a:sym typeface="Playfair Display"/>
              </a:rPr>
              <a:t> </a:t>
            </a:r>
            <a:r>
              <a:rPr b="1" lang="en-GB">
                <a:solidFill>
                  <a:schemeClr val="dk2"/>
                </a:solidFill>
                <a:latin typeface="Playfair Display"/>
                <a:ea typeface="Playfair Display"/>
                <a:cs typeface="Playfair Display"/>
                <a:sym typeface="Playfair Display"/>
              </a:rPr>
              <a:t>Fig. Training result of Yolo V5</a:t>
            </a:r>
            <a:endParaRPr b="1">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749" name="Google Shape;749;p89"/>
          <p:cNvPicPr preferRelativeResize="0"/>
          <p:nvPr/>
        </p:nvPicPr>
        <p:blipFill>
          <a:blip r:embed="rId3">
            <a:alphaModFix/>
          </a:blip>
          <a:stretch>
            <a:fillRect/>
          </a:stretch>
        </p:blipFill>
        <p:spPr>
          <a:xfrm>
            <a:off x="1340075" y="1217350"/>
            <a:ext cx="6463850" cy="3253900"/>
          </a:xfrm>
          <a:prstGeom prst="rect">
            <a:avLst/>
          </a:prstGeom>
          <a:noFill/>
          <a:ln>
            <a:noFill/>
          </a:ln>
        </p:spPr>
      </p:pic>
      <p:sp>
        <p:nvSpPr>
          <p:cNvPr id="750" name="Google Shape;750;p8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754" name="Shape 754"/>
        <p:cNvGrpSpPr/>
        <p:nvPr/>
      </p:nvGrpSpPr>
      <p:grpSpPr>
        <a:xfrm>
          <a:off x="0" y="0"/>
          <a:ext cx="0" cy="0"/>
          <a:chOff x="0" y="0"/>
          <a:chExt cx="0" cy="0"/>
        </a:xfrm>
      </p:grpSpPr>
      <p:sp>
        <p:nvSpPr>
          <p:cNvPr id="755" name="Google Shape;755;p90"/>
          <p:cNvSpPr txBox="1"/>
          <p:nvPr>
            <p:ph type="title"/>
          </p:nvPr>
        </p:nvSpPr>
        <p:spPr>
          <a:xfrm>
            <a:off x="311700" y="158450"/>
            <a:ext cx="8520600" cy="4878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RESULT ANALYSIS~EARVN1.0 Dataset</a:t>
            </a:r>
            <a:endParaRPr>
              <a:highlight>
                <a:srgbClr val="CCCCCC"/>
              </a:highlight>
            </a:endParaRPr>
          </a:p>
        </p:txBody>
      </p:sp>
      <p:sp>
        <p:nvSpPr>
          <p:cNvPr id="756" name="Google Shape;756;p90"/>
          <p:cNvSpPr txBox="1"/>
          <p:nvPr>
            <p:ph idx="1" type="body"/>
          </p:nvPr>
        </p:nvSpPr>
        <p:spPr>
          <a:xfrm>
            <a:off x="311700" y="779200"/>
            <a:ext cx="8832300" cy="430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u="sng"/>
          </a:p>
          <a:p>
            <a:pPr indent="0" lvl="0" marL="0" rtl="0" algn="l">
              <a:spcBef>
                <a:spcPts val="1200"/>
              </a:spcBef>
              <a:spcAft>
                <a:spcPts val="1200"/>
              </a:spcAft>
              <a:buNone/>
            </a:pPr>
            <a:r>
              <a:t/>
            </a:r>
            <a:endParaRPr/>
          </a:p>
        </p:txBody>
      </p:sp>
      <p:sp>
        <p:nvSpPr>
          <p:cNvPr id="757" name="Google Shape;757;p90"/>
          <p:cNvSpPr txBox="1"/>
          <p:nvPr/>
        </p:nvSpPr>
        <p:spPr>
          <a:xfrm>
            <a:off x="374825" y="4740000"/>
            <a:ext cx="61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58" name="Google Shape;758;p90"/>
          <p:cNvSpPr txBox="1"/>
          <p:nvPr/>
        </p:nvSpPr>
        <p:spPr>
          <a:xfrm>
            <a:off x="2517950" y="4679950"/>
            <a:ext cx="63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Playfair Display"/>
                <a:ea typeface="Playfair Display"/>
                <a:cs typeface="Playfair Display"/>
                <a:sym typeface="Playfair Display"/>
              </a:rPr>
              <a:t>              </a:t>
            </a:r>
            <a:r>
              <a:rPr b="1" lang="en-GB">
                <a:solidFill>
                  <a:schemeClr val="dk2"/>
                </a:solidFill>
                <a:latin typeface="Playfair Display"/>
                <a:ea typeface="Playfair Display"/>
                <a:cs typeface="Playfair Display"/>
                <a:sym typeface="Playfair Display"/>
              </a:rPr>
              <a:t> Matrix of  YOLO V5  Test  Result</a:t>
            </a:r>
            <a:endParaRPr b="1">
              <a:latin typeface="Playfair Display"/>
              <a:ea typeface="Playfair Display"/>
              <a:cs typeface="Playfair Display"/>
              <a:sym typeface="Playfair Display"/>
            </a:endParaRPr>
          </a:p>
        </p:txBody>
      </p:sp>
      <p:pic>
        <p:nvPicPr>
          <p:cNvPr id="759" name="Google Shape;759;p90"/>
          <p:cNvPicPr preferRelativeResize="0"/>
          <p:nvPr/>
        </p:nvPicPr>
        <p:blipFill>
          <a:blip r:embed="rId3">
            <a:alphaModFix/>
          </a:blip>
          <a:stretch>
            <a:fillRect/>
          </a:stretch>
        </p:blipFill>
        <p:spPr>
          <a:xfrm>
            <a:off x="1142825" y="779200"/>
            <a:ext cx="6734900" cy="3950625"/>
          </a:xfrm>
          <a:prstGeom prst="rect">
            <a:avLst/>
          </a:prstGeom>
          <a:noFill/>
          <a:ln>
            <a:noFill/>
          </a:ln>
        </p:spPr>
      </p:pic>
      <p:sp>
        <p:nvSpPr>
          <p:cNvPr id="760" name="Google Shape;760;p9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764" name="Shape 764"/>
        <p:cNvGrpSpPr/>
        <p:nvPr/>
      </p:nvGrpSpPr>
      <p:grpSpPr>
        <a:xfrm>
          <a:off x="0" y="0"/>
          <a:ext cx="0" cy="0"/>
          <a:chOff x="0" y="0"/>
          <a:chExt cx="0" cy="0"/>
        </a:xfrm>
      </p:grpSpPr>
      <p:graphicFrame>
        <p:nvGraphicFramePr>
          <p:cNvPr id="765" name="Google Shape;765;p91"/>
          <p:cNvGraphicFramePr/>
          <p:nvPr/>
        </p:nvGraphicFramePr>
        <p:xfrm>
          <a:off x="1681450" y="728725"/>
          <a:ext cx="3000000" cy="3000000"/>
        </p:xfrm>
        <a:graphic>
          <a:graphicData uri="http://schemas.openxmlformats.org/drawingml/2006/table">
            <a:tbl>
              <a:tblPr>
                <a:noFill/>
                <a:tableStyleId>{8B9C561A-6C69-40EC-8C2F-D384B77F20B5}</a:tableStyleId>
              </a:tblPr>
              <a:tblGrid>
                <a:gridCol w="1445275"/>
                <a:gridCol w="1445275"/>
                <a:gridCol w="1445275"/>
                <a:gridCol w="1445275"/>
              </a:tblGrid>
              <a:tr h="387850">
                <a:tc>
                  <a:txBody>
                    <a:bodyPr/>
                    <a:lstStyle/>
                    <a:p>
                      <a:pPr indent="0" lvl="0" marL="0" rtl="0" algn="ctr">
                        <a:spcBef>
                          <a:spcPts val="0"/>
                        </a:spcBef>
                        <a:spcAft>
                          <a:spcPts val="0"/>
                        </a:spcAft>
                        <a:buNone/>
                      </a:pPr>
                      <a:r>
                        <a:rPr b="1" lang="en-GB" u="sng">
                          <a:solidFill>
                            <a:srgbClr val="7A04C9"/>
                          </a:solidFill>
                          <a:latin typeface="Georgia"/>
                          <a:ea typeface="Georgia"/>
                          <a:cs typeface="Georgia"/>
                          <a:sym typeface="Georgia"/>
                        </a:rPr>
                        <a:t>Class</a:t>
                      </a:r>
                      <a:endParaRPr b="1" u="sng">
                        <a:solidFill>
                          <a:srgbClr val="7A04C9"/>
                        </a:solidFill>
                        <a:latin typeface="Georgia"/>
                        <a:ea typeface="Georgia"/>
                        <a:cs typeface="Georgia"/>
                        <a:sym typeface="Georgia"/>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Georgia"/>
                          <a:ea typeface="Georgia"/>
                          <a:cs typeface="Georgia"/>
                          <a:sym typeface="Georgia"/>
                        </a:rPr>
                        <a:t>Precision</a:t>
                      </a:r>
                      <a:endParaRPr b="1" u="sng">
                        <a:solidFill>
                          <a:srgbClr val="7A04C9"/>
                        </a:solidFill>
                        <a:latin typeface="Georgia"/>
                        <a:ea typeface="Georgia"/>
                        <a:cs typeface="Georgia"/>
                        <a:sym typeface="Georgia"/>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Georgia"/>
                          <a:ea typeface="Georgia"/>
                          <a:cs typeface="Georgia"/>
                          <a:sym typeface="Georgia"/>
                        </a:rPr>
                        <a:t>Recall</a:t>
                      </a:r>
                      <a:endParaRPr b="1" u="sng">
                        <a:solidFill>
                          <a:srgbClr val="7A04C9"/>
                        </a:solidFill>
                        <a:latin typeface="Georgia"/>
                        <a:ea typeface="Georgia"/>
                        <a:cs typeface="Georgia"/>
                        <a:sym typeface="Georgia"/>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Georgia"/>
                          <a:ea typeface="Georgia"/>
                          <a:cs typeface="Georgia"/>
                          <a:sym typeface="Georgia"/>
                        </a:rPr>
                        <a:t>F1-score</a:t>
                      </a:r>
                      <a:endParaRPr b="1" u="sng">
                        <a:solidFill>
                          <a:srgbClr val="7A04C9"/>
                        </a:solidFill>
                        <a:latin typeface="Georgia"/>
                        <a:ea typeface="Georgia"/>
                        <a:cs typeface="Georgia"/>
                        <a:sym typeface="Georgia"/>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Georgia"/>
                          <a:ea typeface="Georgia"/>
                          <a:cs typeface="Georgia"/>
                          <a:sym typeface="Georgia"/>
                        </a:rPr>
                        <a:t>Person1</a:t>
                      </a:r>
                      <a:endParaRPr>
                        <a:latin typeface="Georgia"/>
                        <a:ea typeface="Georgia"/>
                        <a:cs typeface="Georgia"/>
                        <a:sym typeface="Georgia"/>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Georgia"/>
                          <a:ea typeface="Georgia"/>
                          <a:cs typeface="Georgia"/>
                          <a:sym typeface="Georgia"/>
                        </a:rPr>
                        <a:t>0.92</a:t>
                      </a:r>
                      <a:endParaRPr>
                        <a:latin typeface="Georgia"/>
                        <a:ea typeface="Georgia"/>
                        <a:cs typeface="Georgia"/>
                        <a:sym typeface="Georgia"/>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0.80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0.86</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Georgia"/>
                          <a:ea typeface="Georgia"/>
                          <a:cs typeface="Georgia"/>
                          <a:sym typeface="Georgia"/>
                        </a:rPr>
                        <a:t>Person2</a:t>
                      </a:r>
                      <a:endParaRPr>
                        <a:latin typeface="Georgia"/>
                        <a:ea typeface="Georgia"/>
                        <a:cs typeface="Georgia"/>
                        <a:sym typeface="Georgia"/>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0.91</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0.95</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Person3</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Person4</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Person5</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Person6</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0.91</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0.95</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Person7</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Person8</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Person9</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0.90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0.95</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Person10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1.00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0.82</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Georgia"/>
                          <a:ea typeface="Georgia"/>
                          <a:cs typeface="Georgia"/>
                          <a:sym typeface="Georgia"/>
                        </a:rPr>
                        <a:t>0.90</a:t>
                      </a:r>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
        <p:nvSpPr>
          <p:cNvPr id="766" name="Google Shape;766;p91"/>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RESULT ANALYSIS~Test result </a:t>
            </a:r>
            <a:r>
              <a:rPr lang="en-GB">
                <a:highlight>
                  <a:srgbClr val="CCCCCC"/>
                </a:highlight>
              </a:rPr>
              <a:t>analysis of YOLOv5 on EARVN1.0</a:t>
            </a:r>
            <a:endParaRPr>
              <a:highlight>
                <a:srgbClr val="CCCCCC"/>
              </a:highlight>
            </a:endParaRPr>
          </a:p>
        </p:txBody>
      </p:sp>
      <p:sp>
        <p:nvSpPr>
          <p:cNvPr id="767" name="Google Shape;767;p91"/>
          <p:cNvSpPr txBox="1"/>
          <p:nvPr/>
        </p:nvSpPr>
        <p:spPr>
          <a:xfrm>
            <a:off x="415150" y="4429925"/>
            <a:ext cx="426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68" name="Google Shape;768;p91"/>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769" name="Google Shape;769;p9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773" name="Shape 773"/>
        <p:cNvGrpSpPr/>
        <p:nvPr/>
      </p:nvGrpSpPr>
      <p:grpSpPr>
        <a:xfrm>
          <a:off x="0" y="0"/>
          <a:ext cx="0" cy="0"/>
          <a:chOff x="0" y="0"/>
          <a:chExt cx="0" cy="0"/>
        </a:xfrm>
      </p:grpSpPr>
      <p:sp>
        <p:nvSpPr>
          <p:cNvPr id="774" name="Google Shape;774;p92"/>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RESULT ANALYSIS~Test result analysis of YOLOv5 on EARVN1.0</a:t>
            </a:r>
            <a:endParaRPr>
              <a:highlight>
                <a:srgbClr val="CCCCCC"/>
              </a:highlight>
            </a:endParaRPr>
          </a:p>
        </p:txBody>
      </p:sp>
      <p:sp>
        <p:nvSpPr>
          <p:cNvPr id="775" name="Google Shape;775;p92"/>
          <p:cNvSpPr txBox="1"/>
          <p:nvPr/>
        </p:nvSpPr>
        <p:spPr>
          <a:xfrm>
            <a:off x="415150" y="4429925"/>
            <a:ext cx="426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76" name="Google Shape;776;p92"/>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777" name="Google Shape;777;p92"/>
          <p:cNvSpPr/>
          <p:nvPr/>
        </p:nvSpPr>
        <p:spPr>
          <a:xfrm>
            <a:off x="1243950" y="997650"/>
            <a:ext cx="2514900" cy="3432000"/>
          </a:xfrm>
          <a:prstGeom prst="bevel">
            <a:avLst>
              <a:gd fmla="val 125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900">
                <a:latin typeface="Playfair Display"/>
                <a:ea typeface="Playfair Display"/>
                <a:cs typeface="Playfair Display"/>
                <a:sym typeface="Playfair Display"/>
              </a:rPr>
              <a:t>YOLOv5</a:t>
            </a:r>
            <a:endParaRPr b="1" sz="2900">
              <a:latin typeface="Playfair Display"/>
              <a:ea typeface="Playfair Display"/>
              <a:cs typeface="Playfair Display"/>
              <a:sym typeface="Playfair Display"/>
            </a:endParaRPr>
          </a:p>
        </p:txBody>
      </p:sp>
      <p:sp>
        <p:nvSpPr>
          <p:cNvPr id="778" name="Google Shape;778;p92"/>
          <p:cNvSpPr/>
          <p:nvPr/>
        </p:nvSpPr>
        <p:spPr>
          <a:xfrm>
            <a:off x="3758850" y="839075"/>
            <a:ext cx="3270300" cy="929700"/>
          </a:xfrm>
          <a:prstGeom prst="rightArrow">
            <a:avLst>
              <a:gd fmla="val 50000" name="adj1"/>
              <a:gd fmla="val 50000" name="adj2"/>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latin typeface="Playfair Display"/>
                <a:ea typeface="Playfair Display"/>
                <a:cs typeface="Playfair Display"/>
                <a:sym typeface="Playfair Display"/>
              </a:rPr>
              <a:t>Precision</a:t>
            </a:r>
            <a:endParaRPr b="1" sz="1500">
              <a:latin typeface="Playfair Display"/>
              <a:ea typeface="Playfair Display"/>
              <a:cs typeface="Playfair Display"/>
              <a:sym typeface="Playfair Display"/>
            </a:endParaRPr>
          </a:p>
        </p:txBody>
      </p:sp>
      <p:sp>
        <p:nvSpPr>
          <p:cNvPr id="779" name="Google Shape;779;p92"/>
          <p:cNvSpPr/>
          <p:nvPr/>
        </p:nvSpPr>
        <p:spPr>
          <a:xfrm>
            <a:off x="3758850" y="1768775"/>
            <a:ext cx="3270300" cy="90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n-GB" sz="1500">
                <a:solidFill>
                  <a:schemeClr val="dk2"/>
                </a:solidFill>
                <a:latin typeface="Playfair Display"/>
                <a:ea typeface="Playfair Display"/>
                <a:cs typeface="Playfair Display"/>
                <a:sym typeface="Playfair Display"/>
              </a:rPr>
              <a:t>Recall</a:t>
            </a:r>
            <a:endParaRPr>
              <a:latin typeface="Playfair Display"/>
              <a:ea typeface="Playfair Display"/>
              <a:cs typeface="Playfair Display"/>
              <a:sym typeface="Playfair Display"/>
            </a:endParaRPr>
          </a:p>
        </p:txBody>
      </p:sp>
      <p:sp>
        <p:nvSpPr>
          <p:cNvPr id="780" name="Google Shape;780;p92"/>
          <p:cNvSpPr/>
          <p:nvPr/>
        </p:nvSpPr>
        <p:spPr>
          <a:xfrm>
            <a:off x="3758850" y="2723000"/>
            <a:ext cx="3270300" cy="929700"/>
          </a:xfrm>
          <a:prstGeom prst="rightArrow">
            <a:avLst>
              <a:gd fmla="val 50000" name="adj1"/>
              <a:gd fmla="val 50000" name="adj2"/>
            </a:avLst>
          </a:prstGeom>
          <a:solidFill>
            <a:srgbClr val="80DA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n-GB" sz="1500">
                <a:solidFill>
                  <a:schemeClr val="dk2"/>
                </a:solidFill>
                <a:latin typeface="Playfair Display"/>
                <a:ea typeface="Playfair Display"/>
                <a:cs typeface="Playfair Display"/>
                <a:sym typeface="Playfair Display"/>
              </a:rPr>
              <a:t>Micro-F1</a:t>
            </a:r>
            <a:endParaRPr>
              <a:latin typeface="Playfair Display"/>
              <a:ea typeface="Playfair Display"/>
              <a:cs typeface="Playfair Display"/>
              <a:sym typeface="Playfair Display"/>
            </a:endParaRPr>
          </a:p>
        </p:txBody>
      </p:sp>
      <p:sp>
        <p:nvSpPr>
          <p:cNvPr id="781" name="Google Shape;781;p92"/>
          <p:cNvSpPr/>
          <p:nvPr/>
        </p:nvSpPr>
        <p:spPr>
          <a:xfrm>
            <a:off x="3758850" y="3700625"/>
            <a:ext cx="3270300" cy="906300"/>
          </a:xfrm>
          <a:prstGeom prst="righ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n-GB" sz="1500">
                <a:solidFill>
                  <a:schemeClr val="dk2"/>
                </a:solidFill>
                <a:latin typeface="Playfair Display"/>
                <a:ea typeface="Playfair Display"/>
                <a:cs typeface="Playfair Display"/>
                <a:sym typeface="Playfair Display"/>
              </a:rPr>
              <a:t>Weighted-F1</a:t>
            </a:r>
            <a:endParaRPr>
              <a:latin typeface="Playfair Display"/>
              <a:ea typeface="Playfair Display"/>
              <a:cs typeface="Playfair Display"/>
              <a:sym typeface="Playfair Display"/>
            </a:endParaRPr>
          </a:p>
        </p:txBody>
      </p:sp>
      <p:sp>
        <p:nvSpPr>
          <p:cNvPr id="782" name="Google Shape;782;p92"/>
          <p:cNvSpPr/>
          <p:nvPr/>
        </p:nvSpPr>
        <p:spPr>
          <a:xfrm>
            <a:off x="7029150" y="816600"/>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n-GB" sz="1500">
                <a:solidFill>
                  <a:schemeClr val="dk2"/>
                </a:solidFill>
                <a:latin typeface="Playfair Display"/>
                <a:ea typeface="Playfair Display"/>
                <a:cs typeface="Playfair Display"/>
                <a:sym typeface="Playfair Display"/>
              </a:rPr>
              <a:t>96.1%</a:t>
            </a:r>
            <a:endParaRPr>
              <a:latin typeface="Playfair Display"/>
              <a:ea typeface="Playfair Display"/>
              <a:cs typeface="Playfair Display"/>
              <a:sym typeface="Playfair Display"/>
            </a:endParaRPr>
          </a:p>
        </p:txBody>
      </p:sp>
      <p:sp>
        <p:nvSpPr>
          <p:cNvPr id="783" name="Google Shape;783;p92"/>
          <p:cNvSpPr/>
          <p:nvPr/>
        </p:nvSpPr>
        <p:spPr>
          <a:xfrm>
            <a:off x="7029150" y="1810475"/>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n-GB" sz="1500">
                <a:solidFill>
                  <a:schemeClr val="dk2"/>
                </a:solidFill>
                <a:latin typeface="Playfair Display"/>
                <a:ea typeface="Playfair Display"/>
                <a:cs typeface="Playfair Display"/>
                <a:sym typeface="Playfair Display"/>
              </a:rPr>
              <a:t>96.1%</a:t>
            </a:r>
            <a:endParaRPr>
              <a:latin typeface="Playfair Display"/>
              <a:ea typeface="Playfair Display"/>
              <a:cs typeface="Playfair Display"/>
              <a:sym typeface="Playfair Display"/>
            </a:endParaRPr>
          </a:p>
        </p:txBody>
      </p:sp>
      <p:sp>
        <p:nvSpPr>
          <p:cNvPr id="784" name="Google Shape;784;p92"/>
          <p:cNvSpPr/>
          <p:nvPr/>
        </p:nvSpPr>
        <p:spPr>
          <a:xfrm>
            <a:off x="7029150" y="2804350"/>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n-GB" sz="1500">
                <a:solidFill>
                  <a:schemeClr val="dk2"/>
                </a:solidFill>
                <a:latin typeface="Playfair Display"/>
                <a:ea typeface="Playfair Display"/>
                <a:cs typeface="Playfair Display"/>
                <a:sym typeface="Playfair Display"/>
              </a:rPr>
              <a:t>96%</a:t>
            </a:r>
            <a:endParaRPr>
              <a:latin typeface="Playfair Display"/>
              <a:ea typeface="Playfair Display"/>
              <a:cs typeface="Playfair Display"/>
              <a:sym typeface="Playfair Display"/>
            </a:endParaRPr>
          </a:p>
        </p:txBody>
      </p:sp>
      <p:sp>
        <p:nvSpPr>
          <p:cNvPr id="785" name="Google Shape;785;p92"/>
          <p:cNvSpPr/>
          <p:nvPr/>
        </p:nvSpPr>
        <p:spPr>
          <a:xfrm>
            <a:off x="7029150" y="3756525"/>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n-GB" sz="1500">
                <a:solidFill>
                  <a:schemeClr val="dk2"/>
                </a:solidFill>
                <a:latin typeface="Playfair Display"/>
                <a:ea typeface="Playfair Display"/>
                <a:cs typeface="Playfair Display"/>
                <a:sym typeface="Playfair Display"/>
              </a:rPr>
              <a:t>96%</a:t>
            </a:r>
            <a:endParaRPr>
              <a:latin typeface="Playfair Display"/>
              <a:ea typeface="Playfair Display"/>
              <a:cs typeface="Playfair Display"/>
              <a:sym typeface="Playfair Display"/>
            </a:endParaRPr>
          </a:p>
        </p:txBody>
      </p:sp>
      <p:sp>
        <p:nvSpPr>
          <p:cNvPr id="786" name="Google Shape;786;p9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790" name="Shape 790"/>
        <p:cNvGrpSpPr/>
        <p:nvPr/>
      </p:nvGrpSpPr>
      <p:grpSpPr>
        <a:xfrm>
          <a:off x="0" y="0"/>
          <a:ext cx="0" cy="0"/>
          <a:chOff x="0" y="0"/>
          <a:chExt cx="0" cy="0"/>
        </a:xfrm>
      </p:grpSpPr>
      <p:sp>
        <p:nvSpPr>
          <p:cNvPr id="791" name="Google Shape;791;p93"/>
          <p:cNvSpPr txBox="1"/>
          <p:nvPr>
            <p:ph type="title"/>
          </p:nvPr>
        </p:nvSpPr>
        <p:spPr>
          <a:xfrm>
            <a:off x="311700" y="99325"/>
            <a:ext cx="8520600" cy="679800"/>
          </a:xfrm>
          <a:prstGeom prst="rect">
            <a:avLst/>
          </a:prstGeom>
          <a:solidFill>
            <a:srgbClr val="36E1E8"/>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highlight>
                  <a:srgbClr val="CCCCCC"/>
                </a:highlight>
              </a:rPr>
              <a:t>RESULT ANALYSIS</a:t>
            </a:r>
            <a:endParaRPr>
              <a:highlight>
                <a:srgbClr val="CCCCCC"/>
              </a:highlight>
            </a:endParaRPr>
          </a:p>
        </p:txBody>
      </p:sp>
      <p:sp>
        <p:nvSpPr>
          <p:cNvPr id="792" name="Google Shape;792;p93"/>
          <p:cNvSpPr txBox="1"/>
          <p:nvPr>
            <p:ph idx="1" type="body"/>
          </p:nvPr>
        </p:nvSpPr>
        <p:spPr>
          <a:xfrm>
            <a:off x="208200" y="882675"/>
            <a:ext cx="8754000" cy="415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2"/>
              </a:buClr>
              <a:buSzPts val="1100"/>
              <a:buFont typeface="Arial"/>
              <a:buNone/>
            </a:pPr>
            <a:r>
              <a:rPr b="1" lang="en-GB" sz="1500" u="sng"/>
              <a:t>MobileNet-SSD</a:t>
            </a:r>
            <a:r>
              <a:rPr b="1" lang="en-GB" sz="1500" u="sng"/>
              <a:t>:    </a:t>
            </a:r>
            <a:r>
              <a:rPr lang="en-GB" sz="1500"/>
              <a:t>After training  </a:t>
            </a:r>
            <a:r>
              <a:rPr lang="en-GB" sz="1500"/>
              <a:t>MobileNet</a:t>
            </a:r>
            <a:r>
              <a:rPr lang="en-GB" sz="1500"/>
              <a:t>-SSD(V1,V2) </a:t>
            </a:r>
            <a:r>
              <a:rPr lang="en-GB" sz="1500"/>
              <a:t>calculate</a:t>
            </a:r>
            <a:r>
              <a:rPr lang="en-GB" sz="1500"/>
              <a:t> confusion matrix show the performance of result using test </a:t>
            </a:r>
            <a:r>
              <a:rPr lang="en-GB" sz="1500"/>
              <a:t>datasets</a:t>
            </a:r>
            <a:r>
              <a:rPr lang="en-GB" sz="1500"/>
              <a:t> and then calculate the precision,recall,F1 score for both algorithms.</a:t>
            </a:r>
            <a:endParaRPr sz="1500"/>
          </a:p>
        </p:txBody>
      </p:sp>
      <p:pic>
        <p:nvPicPr>
          <p:cNvPr id="793" name="Google Shape;793;p93"/>
          <p:cNvPicPr preferRelativeResize="0"/>
          <p:nvPr/>
        </p:nvPicPr>
        <p:blipFill>
          <a:blip r:embed="rId3">
            <a:alphaModFix/>
          </a:blip>
          <a:stretch>
            <a:fillRect/>
          </a:stretch>
        </p:blipFill>
        <p:spPr>
          <a:xfrm>
            <a:off x="227025" y="2005975"/>
            <a:ext cx="3916749" cy="2364825"/>
          </a:xfrm>
          <a:prstGeom prst="rect">
            <a:avLst/>
          </a:prstGeom>
          <a:noFill/>
          <a:ln>
            <a:noFill/>
          </a:ln>
        </p:spPr>
      </p:pic>
      <p:pic>
        <p:nvPicPr>
          <p:cNvPr id="794" name="Google Shape;794;p93"/>
          <p:cNvPicPr preferRelativeResize="0"/>
          <p:nvPr/>
        </p:nvPicPr>
        <p:blipFill>
          <a:blip r:embed="rId4">
            <a:alphaModFix/>
          </a:blip>
          <a:stretch>
            <a:fillRect/>
          </a:stretch>
        </p:blipFill>
        <p:spPr>
          <a:xfrm>
            <a:off x="4390950" y="2131625"/>
            <a:ext cx="4142525" cy="2239175"/>
          </a:xfrm>
          <a:prstGeom prst="rect">
            <a:avLst/>
          </a:prstGeom>
          <a:noFill/>
          <a:ln>
            <a:noFill/>
          </a:ln>
        </p:spPr>
      </p:pic>
      <p:sp>
        <p:nvSpPr>
          <p:cNvPr id="795" name="Google Shape;795;p93"/>
          <p:cNvSpPr txBox="1"/>
          <p:nvPr/>
        </p:nvSpPr>
        <p:spPr>
          <a:xfrm>
            <a:off x="415150" y="4429925"/>
            <a:ext cx="42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Loss value of  MobileNetV1</a:t>
            </a:r>
            <a:endParaRPr>
              <a:latin typeface="Playfair Display"/>
              <a:ea typeface="Playfair Display"/>
              <a:cs typeface="Playfair Display"/>
              <a:sym typeface="Playfair Display"/>
            </a:endParaRPr>
          </a:p>
        </p:txBody>
      </p:sp>
      <p:sp>
        <p:nvSpPr>
          <p:cNvPr id="796" name="Google Shape;796;p93"/>
          <p:cNvSpPr txBox="1"/>
          <p:nvPr/>
        </p:nvSpPr>
        <p:spPr>
          <a:xfrm>
            <a:off x="5267050" y="4533375"/>
            <a:ext cx="32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Loss value of  MobileNetV2</a:t>
            </a:r>
            <a:endParaRPr>
              <a:latin typeface="Playfair Display"/>
              <a:ea typeface="Playfair Display"/>
              <a:cs typeface="Playfair Display"/>
              <a:sym typeface="Playfair Display"/>
            </a:endParaRPr>
          </a:p>
        </p:txBody>
      </p:sp>
      <p:sp>
        <p:nvSpPr>
          <p:cNvPr id="797" name="Google Shape;797;p9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INTRODUCTION (MACHINE LEARNING METHODS)</a:t>
            </a:r>
            <a:endParaRPr>
              <a:highlight>
                <a:srgbClr val="CCCCCC"/>
              </a:highlight>
            </a:endParaRPr>
          </a:p>
        </p:txBody>
      </p:sp>
      <p:sp>
        <p:nvSpPr>
          <p:cNvPr id="182" name="Google Shape;182;p31"/>
          <p:cNvSpPr txBox="1"/>
          <p:nvPr>
            <p:ph idx="1" type="body"/>
          </p:nvPr>
        </p:nvSpPr>
        <p:spPr>
          <a:xfrm>
            <a:off x="281575" y="117382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Identification, classification, and detection becomes very automated because of various types of convolutional neural networks</a:t>
            </a:r>
            <a:endParaRPr/>
          </a:p>
          <a:p>
            <a:pPr indent="-342900" lvl="0" marL="457200" rtl="0" algn="l">
              <a:spcBef>
                <a:spcPts val="0"/>
              </a:spcBef>
              <a:spcAft>
                <a:spcPts val="0"/>
              </a:spcAft>
              <a:buSzPts val="1800"/>
              <a:buChar char="❖"/>
            </a:pPr>
            <a:r>
              <a:rPr lang="en-GB"/>
              <a:t>Simple and efficient algorithms for real-time ear detection: YOLOv3,v5; MobileNetSSDv1,v2</a:t>
            </a:r>
            <a:endParaRPr/>
          </a:p>
          <a:p>
            <a:pPr indent="-342900" lvl="0" marL="457200" rtl="0" algn="l">
              <a:spcBef>
                <a:spcPts val="0"/>
              </a:spcBef>
              <a:spcAft>
                <a:spcPts val="0"/>
              </a:spcAft>
              <a:buSzPts val="1800"/>
              <a:buChar char="❖"/>
            </a:pPr>
            <a:r>
              <a:rPr lang="en-GB"/>
              <a:t>Focus of our work: Create a hardware system based on these deep learning algorithms to identify individual human beings through ear detection in real time.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83" name="Google Shape;183;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801" name="Shape 801"/>
        <p:cNvGrpSpPr/>
        <p:nvPr/>
      </p:nvGrpSpPr>
      <p:grpSpPr>
        <a:xfrm>
          <a:off x="0" y="0"/>
          <a:ext cx="0" cy="0"/>
          <a:chOff x="0" y="0"/>
          <a:chExt cx="0" cy="0"/>
        </a:xfrm>
      </p:grpSpPr>
      <p:sp>
        <p:nvSpPr>
          <p:cNvPr id="802" name="Google Shape;802;p94"/>
          <p:cNvSpPr txBox="1"/>
          <p:nvPr>
            <p:ph type="title"/>
          </p:nvPr>
        </p:nvSpPr>
        <p:spPr>
          <a:xfrm>
            <a:off x="311700" y="158450"/>
            <a:ext cx="8520600" cy="5766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RESULT ANALYSIS</a:t>
            </a:r>
            <a:endParaRPr>
              <a:highlight>
                <a:srgbClr val="CCCCCC"/>
              </a:highlight>
            </a:endParaRPr>
          </a:p>
        </p:txBody>
      </p:sp>
      <p:sp>
        <p:nvSpPr>
          <p:cNvPr id="803" name="Google Shape;803;p94"/>
          <p:cNvSpPr txBox="1"/>
          <p:nvPr>
            <p:ph idx="1" type="body"/>
          </p:nvPr>
        </p:nvSpPr>
        <p:spPr>
          <a:xfrm>
            <a:off x="311700" y="971350"/>
            <a:ext cx="8520600" cy="410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u="sng"/>
          </a:p>
          <a:p>
            <a:pPr indent="0" lvl="0" marL="914400" rtl="0" algn="l">
              <a:spcBef>
                <a:spcPts val="1200"/>
              </a:spcBef>
              <a:spcAft>
                <a:spcPts val="1200"/>
              </a:spcAft>
              <a:buNone/>
            </a:pPr>
            <a:r>
              <a:t/>
            </a:r>
            <a:endParaRPr/>
          </a:p>
        </p:txBody>
      </p:sp>
      <p:pic>
        <p:nvPicPr>
          <p:cNvPr id="804" name="Google Shape;804;p94"/>
          <p:cNvPicPr preferRelativeResize="0"/>
          <p:nvPr/>
        </p:nvPicPr>
        <p:blipFill>
          <a:blip r:embed="rId3">
            <a:alphaModFix/>
          </a:blip>
          <a:stretch>
            <a:fillRect/>
          </a:stretch>
        </p:blipFill>
        <p:spPr>
          <a:xfrm>
            <a:off x="463525" y="912200"/>
            <a:ext cx="4301000" cy="3598962"/>
          </a:xfrm>
          <a:prstGeom prst="rect">
            <a:avLst/>
          </a:prstGeom>
          <a:noFill/>
          <a:ln>
            <a:noFill/>
          </a:ln>
        </p:spPr>
      </p:pic>
      <p:pic>
        <p:nvPicPr>
          <p:cNvPr id="805" name="Google Shape;805;p94"/>
          <p:cNvPicPr preferRelativeResize="0"/>
          <p:nvPr/>
        </p:nvPicPr>
        <p:blipFill>
          <a:blip r:embed="rId4">
            <a:alphaModFix/>
          </a:blip>
          <a:stretch>
            <a:fillRect/>
          </a:stretch>
        </p:blipFill>
        <p:spPr>
          <a:xfrm>
            <a:off x="5001025" y="912200"/>
            <a:ext cx="3831275" cy="3650600"/>
          </a:xfrm>
          <a:prstGeom prst="rect">
            <a:avLst/>
          </a:prstGeom>
          <a:noFill/>
          <a:ln>
            <a:noFill/>
          </a:ln>
        </p:spPr>
      </p:pic>
      <p:sp>
        <p:nvSpPr>
          <p:cNvPr id="806" name="Google Shape;806;p94"/>
          <p:cNvSpPr txBox="1"/>
          <p:nvPr/>
        </p:nvSpPr>
        <p:spPr>
          <a:xfrm>
            <a:off x="374825" y="4740000"/>
            <a:ext cx="61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Matrix of MobileNetV1 Test  Result</a:t>
            </a:r>
            <a:endParaRPr>
              <a:latin typeface="Playfair Display"/>
              <a:ea typeface="Playfair Display"/>
              <a:cs typeface="Playfair Display"/>
              <a:sym typeface="Playfair Display"/>
            </a:endParaRPr>
          </a:p>
        </p:txBody>
      </p:sp>
      <p:sp>
        <p:nvSpPr>
          <p:cNvPr id="807" name="Google Shape;807;p94"/>
          <p:cNvSpPr txBox="1"/>
          <p:nvPr/>
        </p:nvSpPr>
        <p:spPr>
          <a:xfrm>
            <a:off x="5001025" y="4679950"/>
            <a:ext cx="39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r>
              <a:rPr lang="en-GB">
                <a:solidFill>
                  <a:schemeClr val="dk2"/>
                </a:solidFill>
                <a:latin typeface="Playfair Display"/>
                <a:ea typeface="Playfair Display"/>
                <a:cs typeface="Playfair Display"/>
                <a:sym typeface="Playfair Display"/>
              </a:rPr>
              <a:t> Matrix of MobileNetV2 Test  Result</a:t>
            </a:r>
            <a:endParaRPr>
              <a:latin typeface="Playfair Display"/>
              <a:ea typeface="Playfair Display"/>
              <a:cs typeface="Playfair Display"/>
              <a:sym typeface="Playfair Display"/>
            </a:endParaRPr>
          </a:p>
        </p:txBody>
      </p:sp>
      <p:sp>
        <p:nvSpPr>
          <p:cNvPr id="808" name="Google Shape;808;p9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812" name="Shape 812"/>
        <p:cNvGrpSpPr/>
        <p:nvPr/>
      </p:nvGrpSpPr>
      <p:grpSpPr>
        <a:xfrm>
          <a:off x="0" y="0"/>
          <a:ext cx="0" cy="0"/>
          <a:chOff x="0" y="0"/>
          <a:chExt cx="0" cy="0"/>
        </a:xfrm>
      </p:grpSpPr>
      <p:graphicFrame>
        <p:nvGraphicFramePr>
          <p:cNvPr id="813" name="Google Shape;813;p95"/>
          <p:cNvGraphicFramePr/>
          <p:nvPr/>
        </p:nvGraphicFramePr>
        <p:xfrm>
          <a:off x="1681450" y="728725"/>
          <a:ext cx="3000000" cy="3000000"/>
        </p:xfrm>
        <a:graphic>
          <a:graphicData uri="http://schemas.openxmlformats.org/drawingml/2006/table">
            <a:tbl>
              <a:tblPr>
                <a:noFill/>
                <a:tableStyleId>{8B9C561A-6C69-40EC-8C2F-D384B77F20B5}</a:tableStyleId>
              </a:tblPr>
              <a:tblGrid>
                <a:gridCol w="1445275"/>
                <a:gridCol w="1445275"/>
                <a:gridCol w="1445275"/>
                <a:gridCol w="1445275"/>
              </a:tblGrid>
              <a:tr h="387850">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Class</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Precision</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Recall</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F1-score</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Person1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0.93</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Person2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Person3</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Person4</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0.69</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Person9</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0.89</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Person10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0.64</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0.74</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
        <p:nvSpPr>
          <p:cNvPr id="814" name="Google Shape;814;p95"/>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highlight>
                  <a:srgbClr val="CCCCCC"/>
                </a:highlight>
              </a:rPr>
              <a:t>RESULT ANALYSIS~Test result analysis of MOBILENET-SSDv1 on EARVN1.0</a:t>
            </a:r>
            <a:endParaRPr sz="2400">
              <a:highlight>
                <a:srgbClr val="CCCCCC"/>
              </a:highlight>
            </a:endParaRPr>
          </a:p>
        </p:txBody>
      </p:sp>
      <p:sp>
        <p:nvSpPr>
          <p:cNvPr id="815" name="Google Shape;815;p95"/>
          <p:cNvSpPr txBox="1"/>
          <p:nvPr/>
        </p:nvSpPr>
        <p:spPr>
          <a:xfrm>
            <a:off x="415150" y="4429925"/>
            <a:ext cx="7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816" name="Google Shape;816;p95"/>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817" name="Google Shape;817;p9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821" name="Shape 821"/>
        <p:cNvGrpSpPr/>
        <p:nvPr/>
      </p:nvGrpSpPr>
      <p:grpSpPr>
        <a:xfrm>
          <a:off x="0" y="0"/>
          <a:ext cx="0" cy="0"/>
          <a:chOff x="0" y="0"/>
          <a:chExt cx="0" cy="0"/>
        </a:xfrm>
      </p:grpSpPr>
      <p:graphicFrame>
        <p:nvGraphicFramePr>
          <p:cNvPr id="822" name="Google Shape;822;p96"/>
          <p:cNvGraphicFramePr/>
          <p:nvPr/>
        </p:nvGraphicFramePr>
        <p:xfrm>
          <a:off x="1681450" y="728725"/>
          <a:ext cx="3000000" cy="3000000"/>
        </p:xfrm>
        <a:graphic>
          <a:graphicData uri="http://schemas.openxmlformats.org/drawingml/2006/table">
            <a:tbl>
              <a:tblPr>
                <a:noFill/>
                <a:tableStyleId>{8B9C561A-6C69-40EC-8C2F-D384B77F20B5}</a:tableStyleId>
              </a:tblPr>
              <a:tblGrid>
                <a:gridCol w="1445275"/>
                <a:gridCol w="1445275"/>
                <a:gridCol w="1445275"/>
                <a:gridCol w="1445275"/>
              </a:tblGrid>
              <a:tr h="387850">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Class</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Precision</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Recall</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F1-score</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Person1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0.93</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Person2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Person3</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Person4</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0.83</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0.83</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Person9</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0.89</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0.84</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Person10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
        <p:nvSpPr>
          <p:cNvPr id="823" name="Google Shape;823;p96"/>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highlight>
                  <a:srgbClr val="CCCCCC"/>
                </a:highlight>
              </a:rPr>
              <a:t>RESULT ANALYSIS~Test result analysis of MOBILENET-SSDv2 on EARVN1.0</a:t>
            </a:r>
            <a:endParaRPr sz="2400">
              <a:highlight>
                <a:srgbClr val="CCCCCC"/>
              </a:highlight>
            </a:endParaRPr>
          </a:p>
        </p:txBody>
      </p:sp>
      <p:sp>
        <p:nvSpPr>
          <p:cNvPr id="824" name="Google Shape;824;p96"/>
          <p:cNvSpPr txBox="1"/>
          <p:nvPr/>
        </p:nvSpPr>
        <p:spPr>
          <a:xfrm>
            <a:off x="415150" y="4429925"/>
            <a:ext cx="7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825" name="Google Shape;825;p96"/>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826" name="Google Shape;826;p9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830" name="Shape 830"/>
        <p:cNvGrpSpPr/>
        <p:nvPr/>
      </p:nvGrpSpPr>
      <p:grpSpPr>
        <a:xfrm>
          <a:off x="0" y="0"/>
          <a:ext cx="0" cy="0"/>
          <a:chOff x="0" y="0"/>
          <a:chExt cx="0" cy="0"/>
        </a:xfrm>
      </p:grpSpPr>
      <p:sp>
        <p:nvSpPr>
          <p:cNvPr id="831" name="Google Shape;831;p97"/>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highlight>
                  <a:srgbClr val="CCCCCC"/>
                </a:highlight>
              </a:rPr>
              <a:t>RESULT ANALYSIS~Comparison of MobileNet-SSD(v1,v2) &amp; YOLOv5</a:t>
            </a:r>
            <a:endParaRPr sz="2400">
              <a:highlight>
                <a:srgbClr val="CCCCCC"/>
              </a:highlight>
            </a:endParaRPr>
          </a:p>
        </p:txBody>
      </p:sp>
      <p:sp>
        <p:nvSpPr>
          <p:cNvPr id="832" name="Google Shape;832;p97"/>
          <p:cNvSpPr txBox="1"/>
          <p:nvPr/>
        </p:nvSpPr>
        <p:spPr>
          <a:xfrm>
            <a:off x="415150" y="4429925"/>
            <a:ext cx="7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833" name="Google Shape;833;p97"/>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graphicFrame>
        <p:nvGraphicFramePr>
          <p:cNvPr id="834" name="Google Shape;834;p97"/>
          <p:cNvGraphicFramePr/>
          <p:nvPr/>
        </p:nvGraphicFramePr>
        <p:xfrm>
          <a:off x="1764250" y="1598050"/>
          <a:ext cx="3000000" cy="3000000"/>
        </p:xfrm>
        <a:graphic>
          <a:graphicData uri="http://schemas.openxmlformats.org/drawingml/2006/table">
            <a:tbl>
              <a:tblPr>
                <a:noFill/>
                <a:tableStyleId>{8B9C561A-6C69-40EC-8C2F-D384B77F20B5}</a:tableStyleId>
              </a:tblPr>
              <a:tblGrid>
                <a:gridCol w="1445275"/>
                <a:gridCol w="1445275"/>
                <a:gridCol w="1445275"/>
                <a:gridCol w="1445275"/>
              </a:tblGrid>
              <a:tr h="387850">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Model</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Micro-F1</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Macro-F1</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Weighted-F1</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MobileNet-SSDv1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0.88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MobileNet-SSDv2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YOLOv5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
        <p:nvSpPr>
          <p:cNvPr id="835" name="Google Shape;835;p9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839" name="Shape 839"/>
        <p:cNvGrpSpPr/>
        <p:nvPr/>
      </p:nvGrpSpPr>
      <p:grpSpPr>
        <a:xfrm>
          <a:off x="0" y="0"/>
          <a:ext cx="0" cy="0"/>
          <a:chOff x="0" y="0"/>
          <a:chExt cx="0" cy="0"/>
        </a:xfrm>
      </p:grpSpPr>
      <p:sp>
        <p:nvSpPr>
          <p:cNvPr id="840" name="Google Shape;840;p98"/>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highlight>
                  <a:srgbClr val="CCCCCC"/>
                </a:highlight>
              </a:rPr>
              <a:t>RESULT ANALYSIS~Test result analysis of MobileNet-SSDv1 on EARVN1.0</a:t>
            </a:r>
            <a:endParaRPr sz="2500">
              <a:highlight>
                <a:srgbClr val="CCCCCC"/>
              </a:highlight>
            </a:endParaRPr>
          </a:p>
        </p:txBody>
      </p:sp>
      <p:sp>
        <p:nvSpPr>
          <p:cNvPr id="841" name="Google Shape;841;p98"/>
          <p:cNvSpPr txBox="1"/>
          <p:nvPr/>
        </p:nvSpPr>
        <p:spPr>
          <a:xfrm>
            <a:off x="415150" y="4429925"/>
            <a:ext cx="426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842" name="Google Shape;842;p98"/>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843" name="Google Shape;843;p98"/>
          <p:cNvSpPr/>
          <p:nvPr/>
        </p:nvSpPr>
        <p:spPr>
          <a:xfrm>
            <a:off x="1243950" y="997650"/>
            <a:ext cx="2514900" cy="3432000"/>
          </a:xfrm>
          <a:prstGeom prst="bevel">
            <a:avLst>
              <a:gd fmla="val 125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Playfair Display"/>
                <a:ea typeface="Playfair Display"/>
                <a:cs typeface="Playfair Display"/>
                <a:sym typeface="Playfair Display"/>
              </a:rPr>
              <a:t>MobileNet-SSDv1</a:t>
            </a:r>
            <a:endParaRPr b="1" sz="1600">
              <a:latin typeface="Playfair Display"/>
              <a:ea typeface="Playfair Display"/>
              <a:cs typeface="Playfair Display"/>
              <a:sym typeface="Playfair Display"/>
            </a:endParaRPr>
          </a:p>
        </p:txBody>
      </p:sp>
      <p:sp>
        <p:nvSpPr>
          <p:cNvPr id="844" name="Google Shape;844;p98"/>
          <p:cNvSpPr/>
          <p:nvPr/>
        </p:nvSpPr>
        <p:spPr>
          <a:xfrm>
            <a:off x="3758850" y="839075"/>
            <a:ext cx="3270300" cy="929700"/>
          </a:xfrm>
          <a:prstGeom prst="rightArrow">
            <a:avLst>
              <a:gd fmla="val 50000" name="adj1"/>
              <a:gd fmla="val 50000" name="adj2"/>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latin typeface="Playfair Display"/>
                <a:ea typeface="Playfair Display"/>
                <a:cs typeface="Playfair Display"/>
                <a:sym typeface="Playfair Display"/>
              </a:rPr>
              <a:t>Precision</a:t>
            </a:r>
            <a:endParaRPr b="1" sz="1500">
              <a:latin typeface="Playfair Display"/>
              <a:ea typeface="Playfair Display"/>
              <a:cs typeface="Playfair Display"/>
              <a:sym typeface="Playfair Display"/>
            </a:endParaRPr>
          </a:p>
        </p:txBody>
      </p:sp>
      <p:sp>
        <p:nvSpPr>
          <p:cNvPr id="845" name="Google Shape;845;p98"/>
          <p:cNvSpPr/>
          <p:nvPr/>
        </p:nvSpPr>
        <p:spPr>
          <a:xfrm>
            <a:off x="3758850" y="1768775"/>
            <a:ext cx="3270300" cy="90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Recall</a:t>
            </a:r>
            <a:endParaRPr>
              <a:latin typeface="Playfair Display"/>
              <a:ea typeface="Playfair Display"/>
              <a:cs typeface="Playfair Display"/>
              <a:sym typeface="Playfair Display"/>
            </a:endParaRPr>
          </a:p>
        </p:txBody>
      </p:sp>
      <p:sp>
        <p:nvSpPr>
          <p:cNvPr id="846" name="Google Shape;846;p98"/>
          <p:cNvSpPr/>
          <p:nvPr/>
        </p:nvSpPr>
        <p:spPr>
          <a:xfrm>
            <a:off x="3758850" y="2723000"/>
            <a:ext cx="3270300" cy="929700"/>
          </a:xfrm>
          <a:prstGeom prst="rightArrow">
            <a:avLst>
              <a:gd fmla="val 50000" name="adj1"/>
              <a:gd fmla="val 50000" name="adj2"/>
            </a:avLst>
          </a:prstGeom>
          <a:solidFill>
            <a:srgbClr val="80DA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Micro-F1</a:t>
            </a:r>
            <a:endParaRPr>
              <a:latin typeface="Playfair Display"/>
              <a:ea typeface="Playfair Display"/>
              <a:cs typeface="Playfair Display"/>
              <a:sym typeface="Playfair Display"/>
            </a:endParaRPr>
          </a:p>
        </p:txBody>
      </p:sp>
      <p:sp>
        <p:nvSpPr>
          <p:cNvPr id="847" name="Google Shape;847;p98"/>
          <p:cNvSpPr/>
          <p:nvPr/>
        </p:nvSpPr>
        <p:spPr>
          <a:xfrm>
            <a:off x="3758850" y="3700625"/>
            <a:ext cx="3270300" cy="906300"/>
          </a:xfrm>
          <a:prstGeom prst="righ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Weighted-F1</a:t>
            </a:r>
            <a:endParaRPr>
              <a:latin typeface="Playfair Display"/>
              <a:ea typeface="Playfair Display"/>
              <a:cs typeface="Playfair Display"/>
              <a:sym typeface="Playfair Display"/>
            </a:endParaRPr>
          </a:p>
        </p:txBody>
      </p:sp>
      <p:sp>
        <p:nvSpPr>
          <p:cNvPr id="848" name="Google Shape;848;p98"/>
          <p:cNvSpPr/>
          <p:nvPr/>
        </p:nvSpPr>
        <p:spPr>
          <a:xfrm>
            <a:off x="7029150" y="816600"/>
            <a:ext cx="11385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90.2%</a:t>
            </a:r>
            <a:endParaRPr>
              <a:latin typeface="Playfair Display"/>
              <a:ea typeface="Playfair Display"/>
              <a:cs typeface="Playfair Display"/>
              <a:sym typeface="Playfair Display"/>
            </a:endParaRPr>
          </a:p>
        </p:txBody>
      </p:sp>
      <p:sp>
        <p:nvSpPr>
          <p:cNvPr id="849" name="Google Shape;849;p98"/>
          <p:cNvSpPr/>
          <p:nvPr/>
        </p:nvSpPr>
        <p:spPr>
          <a:xfrm>
            <a:off x="7029150" y="1810475"/>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86</a:t>
            </a:r>
            <a:r>
              <a:rPr b="1" lang="en-GB" sz="1500">
                <a:solidFill>
                  <a:schemeClr val="dk2"/>
                </a:solidFill>
                <a:latin typeface="Playfair Display"/>
                <a:ea typeface="Playfair Display"/>
                <a:cs typeface="Playfair Display"/>
                <a:sym typeface="Playfair Display"/>
              </a:rPr>
              <a:t>.4%</a:t>
            </a:r>
            <a:endParaRPr>
              <a:latin typeface="Playfair Display"/>
              <a:ea typeface="Playfair Display"/>
              <a:cs typeface="Playfair Display"/>
              <a:sym typeface="Playfair Display"/>
            </a:endParaRPr>
          </a:p>
        </p:txBody>
      </p:sp>
      <p:sp>
        <p:nvSpPr>
          <p:cNvPr id="850" name="Google Shape;850;p98"/>
          <p:cNvSpPr/>
          <p:nvPr/>
        </p:nvSpPr>
        <p:spPr>
          <a:xfrm>
            <a:off x="7029150" y="2804350"/>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88</a:t>
            </a:r>
            <a:r>
              <a:rPr b="1" lang="en-GB" sz="1500">
                <a:solidFill>
                  <a:schemeClr val="dk2"/>
                </a:solidFill>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sp>
        <p:nvSpPr>
          <p:cNvPr id="851" name="Google Shape;851;p98"/>
          <p:cNvSpPr/>
          <p:nvPr/>
        </p:nvSpPr>
        <p:spPr>
          <a:xfrm>
            <a:off x="7029150" y="3756525"/>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88</a:t>
            </a:r>
            <a:r>
              <a:rPr b="1" lang="en-GB" sz="1500">
                <a:solidFill>
                  <a:schemeClr val="dk2"/>
                </a:solidFill>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sp>
        <p:nvSpPr>
          <p:cNvPr id="852" name="Google Shape;852;p9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856" name="Shape 856"/>
        <p:cNvGrpSpPr/>
        <p:nvPr/>
      </p:nvGrpSpPr>
      <p:grpSpPr>
        <a:xfrm>
          <a:off x="0" y="0"/>
          <a:ext cx="0" cy="0"/>
          <a:chOff x="0" y="0"/>
          <a:chExt cx="0" cy="0"/>
        </a:xfrm>
      </p:grpSpPr>
      <p:sp>
        <p:nvSpPr>
          <p:cNvPr id="857" name="Google Shape;857;p99"/>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9600"/>
              <a:buFont typeface="Arial"/>
              <a:buNone/>
            </a:pPr>
            <a:r>
              <a:rPr lang="en-GB" sz="2500">
                <a:highlight>
                  <a:srgbClr val="CCCCCC"/>
                </a:highlight>
              </a:rPr>
              <a:t>RESULT ANALYSIS~Test result analysis of MobileNet-SSDv2 on EARVN1.0</a:t>
            </a:r>
            <a:endParaRPr>
              <a:highlight>
                <a:srgbClr val="CCCCCC"/>
              </a:highlight>
            </a:endParaRPr>
          </a:p>
        </p:txBody>
      </p:sp>
      <p:sp>
        <p:nvSpPr>
          <p:cNvPr id="858" name="Google Shape;858;p99"/>
          <p:cNvSpPr txBox="1"/>
          <p:nvPr/>
        </p:nvSpPr>
        <p:spPr>
          <a:xfrm>
            <a:off x="415150" y="4429925"/>
            <a:ext cx="426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859" name="Google Shape;859;p99"/>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860" name="Google Shape;860;p99"/>
          <p:cNvSpPr/>
          <p:nvPr/>
        </p:nvSpPr>
        <p:spPr>
          <a:xfrm>
            <a:off x="1243950" y="997650"/>
            <a:ext cx="2514900" cy="3432000"/>
          </a:xfrm>
          <a:prstGeom prst="bevel">
            <a:avLst>
              <a:gd fmla="val 12500" name="adj"/>
            </a:avLst>
          </a:prstGeom>
          <a:solidFill>
            <a:srgbClr val="FF1A8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Playfair Display"/>
                <a:ea typeface="Playfair Display"/>
                <a:cs typeface="Playfair Display"/>
                <a:sym typeface="Playfair Display"/>
              </a:rPr>
              <a:t>MobileNet-SSDv2</a:t>
            </a:r>
            <a:endParaRPr b="1" sz="1600">
              <a:latin typeface="Playfair Display"/>
              <a:ea typeface="Playfair Display"/>
              <a:cs typeface="Playfair Display"/>
              <a:sym typeface="Playfair Display"/>
            </a:endParaRPr>
          </a:p>
        </p:txBody>
      </p:sp>
      <p:sp>
        <p:nvSpPr>
          <p:cNvPr id="861" name="Google Shape;861;p99"/>
          <p:cNvSpPr/>
          <p:nvPr/>
        </p:nvSpPr>
        <p:spPr>
          <a:xfrm>
            <a:off x="3758850" y="839075"/>
            <a:ext cx="3270300" cy="929700"/>
          </a:xfrm>
          <a:prstGeom prst="rightArrow">
            <a:avLst>
              <a:gd fmla="val 50000" name="adj1"/>
              <a:gd fmla="val 50000" name="adj2"/>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latin typeface="Playfair Display"/>
                <a:ea typeface="Playfair Display"/>
                <a:cs typeface="Playfair Display"/>
                <a:sym typeface="Playfair Display"/>
              </a:rPr>
              <a:t>Precision</a:t>
            </a:r>
            <a:endParaRPr b="1" sz="1500">
              <a:latin typeface="Playfair Display"/>
              <a:ea typeface="Playfair Display"/>
              <a:cs typeface="Playfair Display"/>
              <a:sym typeface="Playfair Display"/>
            </a:endParaRPr>
          </a:p>
        </p:txBody>
      </p:sp>
      <p:sp>
        <p:nvSpPr>
          <p:cNvPr id="862" name="Google Shape;862;p99"/>
          <p:cNvSpPr/>
          <p:nvPr/>
        </p:nvSpPr>
        <p:spPr>
          <a:xfrm>
            <a:off x="3758850" y="1768775"/>
            <a:ext cx="3270300" cy="90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Recall</a:t>
            </a:r>
            <a:endParaRPr>
              <a:latin typeface="Playfair Display"/>
              <a:ea typeface="Playfair Display"/>
              <a:cs typeface="Playfair Display"/>
              <a:sym typeface="Playfair Display"/>
            </a:endParaRPr>
          </a:p>
        </p:txBody>
      </p:sp>
      <p:sp>
        <p:nvSpPr>
          <p:cNvPr id="863" name="Google Shape;863;p99"/>
          <p:cNvSpPr/>
          <p:nvPr/>
        </p:nvSpPr>
        <p:spPr>
          <a:xfrm>
            <a:off x="3758850" y="2723000"/>
            <a:ext cx="3270300" cy="929700"/>
          </a:xfrm>
          <a:prstGeom prst="rightArrow">
            <a:avLst>
              <a:gd fmla="val 50000" name="adj1"/>
              <a:gd fmla="val 50000" name="adj2"/>
            </a:avLst>
          </a:prstGeom>
          <a:solidFill>
            <a:srgbClr val="80DA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Micro-F1</a:t>
            </a:r>
            <a:endParaRPr>
              <a:latin typeface="Playfair Display"/>
              <a:ea typeface="Playfair Display"/>
              <a:cs typeface="Playfair Display"/>
              <a:sym typeface="Playfair Display"/>
            </a:endParaRPr>
          </a:p>
        </p:txBody>
      </p:sp>
      <p:sp>
        <p:nvSpPr>
          <p:cNvPr id="864" name="Google Shape;864;p99"/>
          <p:cNvSpPr/>
          <p:nvPr/>
        </p:nvSpPr>
        <p:spPr>
          <a:xfrm>
            <a:off x="3758850" y="3700625"/>
            <a:ext cx="3270300" cy="906300"/>
          </a:xfrm>
          <a:prstGeom prst="righ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Weighted-F1</a:t>
            </a:r>
            <a:endParaRPr>
              <a:latin typeface="Playfair Display"/>
              <a:ea typeface="Playfair Display"/>
              <a:cs typeface="Playfair Display"/>
              <a:sym typeface="Playfair Display"/>
            </a:endParaRPr>
          </a:p>
        </p:txBody>
      </p:sp>
      <p:sp>
        <p:nvSpPr>
          <p:cNvPr id="865" name="Google Shape;865;p99"/>
          <p:cNvSpPr/>
          <p:nvPr/>
        </p:nvSpPr>
        <p:spPr>
          <a:xfrm>
            <a:off x="7029150" y="816600"/>
            <a:ext cx="11385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90.6%</a:t>
            </a:r>
            <a:endParaRPr>
              <a:latin typeface="Playfair Display"/>
              <a:ea typeface="Playfair Display"/>
              <a:cs typeface="Playfair Display"/>
              <a:sym typeface="Playfair Display"/>
            </a:endParaRPr>
          </a:p>
        </p:txBody>
      </p:sp>
      <p:sp>
        <p:nvSpPr>
          <p:cNvPr id="866" name="Google Shape;866;p99"/>
          <p:cNvSpPr/>
          <p:nvPr/>
        </p:nvSpPr>
        <p:spPr>
          <a:xfrm>
            <a:off x="7029150" y="1810475"/>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89.4%</a:t>
            </a:r>
            <a:endParaRPr>
              <a:latin typeface="Playfair Display"/>
              <a:ea typeface="Playfair Display"/>
              <a:cs typeface="Playfair Display"/>
              <a:sym typeface="Playfair Display"/>
            </a:endParaRPr>
          </a:p>
        </p:txBody>
      </p:sp>
      <p:sp>
        <p:nvSpPr>
          <p:cNvPr id="867" name="Google Shape;867;p99"/>
          <p:cNvSpPr/>
          <p:nvPr/>
        </p:nvSpPr>
        <p:spPr>
          <a:xfrm>
            <a:off x="7029150" y="2804350"/>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91</a:t>
            </a:r>
            <a:r>
              <a:rPr b="1" lang="en-GB" sz="1500">
                <a:solidFill>
                  <a:schemeClr val="dk2"/>
                </a:solidFill>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sp>
        <p:nvSpPr>
          <p:cNvPr id="868" name="Google Shape;868;p99"/>
          <p:cNvSpPr/>
          <p:nvPr/>
        </p:nvSpPr>
        <p:spPr>
          <a:xfrm>
            <a:off x="7029150" y="3756525"/>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91</a:t>
            </a:r>
            <a:r>
              <a:rPr b="1" lang="en-GB" sz="1500">
                <a:solidFill>
                  <a:schemeClr val="dk2"/>
                </a:solidFill>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sp>
        <p:nvSpPr>
          <p:cNvPr id="869" name="Google Shape;869;p9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873" name="Shape 873"/>
        <p:cNvGrpSpPr/>
        <p:nvPr/>
      </p:nvGrpSpPr>
      <p:grpSpPr>
        <a:xfrm>
          <a:off x="0" y="0"/>
          <a:ext cx="0" cy="0"/>
          <a:chOff x="0" y="0"/>
          <a:chExt cx="0" cy="0"/>
        </a:xfrm>
      </p:grpSpPr>
      <p:sp>
        <p:nvSpPr>
          <p:cNvPr id="874" name="Google Shape;874;p100"/>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highlight>
                  <a:srgbClr val="CCCCCC"/>
                </a:highlight>
              </a:rPr>
              <a:t>RESULT ANALYSIS~Comparison of MobileNet-SSD(v1,v2) &amp; YOLOv5</a:t>
            </a:r>
            <a:endParaRPr sz="2400">
              <a:highlight>
                <a:srgbClr val="CCCCCC"/>
              </a:highlight>
            </a:endParaRPr>
          </a:p>
        </p:txBody>
      </p:sp>
      <p:sp>
        <p:nvSpPr>
          <p:cNvPr id="875" name="Google Shape;875;p100"/>
          <p:cNvSpPr txBox="1"/>
          <p:nvPr/>
        </p:nvSpPr>
        <p:spPr>
          <a:xfrm>
            <a:off x="415150" y="4429925"/>
            <a:ext cx="7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876" name="Google Shape;876;p100"/>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graphicFrame>
        <p:nvGraphicFramePr>
          <p:cNvPr id="877" name="Google Shape;877;p100"/>
          <p:cNvGraphicFramePr/>
          <p:nvPr/>
        </p:nvGraphicFramePr>
        <p:xfrm>
          <a:off x="1764250" y="1598050"/>
          <a:ext cx="3000000" cy="3000000"/>
        </p:xfrm>
        <a:graphic>
          <a:graphicData uri="http://schemas.openxmlformats.org/drawingml/2006/table">
            <a:tbl>
              <a:tblPr>
                <a:noFill/>
                <a:tableStyleId>{8B9C561A-6C69-40EC-8C2F-D384B77F20B5}</a:tableStyleId>
              </a:tblPr>
              <a:tblGrid>
                <a:gridCol w="1156225"/>
                <a:gridCol w="1156225"/>
                <a:gridCol w="1156225"/>
                <a:gridCol w="1156225"/>
                <a:gridCol w="1156225"/>
              </a:tblGrid>
              <a:tr h="387850">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Model</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Precision</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b="1" lang="en-GB" u="sng">
                          <a:solidFill>
                            <a:srgbClr val="7A04C9"/>
                          </a:solidFill>
                          <a:latin typeface="Playfair Display"/>
                          <a:ea typeface="Playfair Display"/>
                          <a:cs typeface="Playfair Display"/>
                          <a:sym typeface="Playfair Display"/>
                        </a:rPr>
                        <a:t>Recall</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Micro-F1</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Weighted-F1</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MobileNet-SSDv1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90.2%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86.4</a:t>
                      </a:r>
                      <a:r>
                        <a:rPr lang="en-GB">
                          <a:solidFill>
                            <a:schemeClr val="dk2"/>
                          </a:solidFill>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88%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88%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MobileNet-SSDv2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92.6%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89.4%</a:t>
                      </a:r>
                      <a:endParaRPr>
                        <a:solidFill>
                          <a:schemeClr val="dk2"/>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YOLOv5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96.1%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96.1%</a:t>
                      </a:r>
                      <a:endParaRPr>
                        <a:solidFill>
                          <a:schemeClr val="dk2"/>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96%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96</a:t>
                      </a:r>
                      <a:r>
                        <a:rPr lang="en-GB">
                          <a:solidFill>
                            <a:schemeClr val="dk2"/>
                          </a:solidFill>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
        <p:nvSpPr>
          <p:cNvPr id="878" name="Google Shape;878;p10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882" name="Shape 882"/>
        <p:cNvGrpSpPr/>
        <p:nvPr/>
      </p:nvGrpSpPr>
      <p:grpSpPr>
        <a:xfrm>
          <a:off x="0" y="0"/>
          <a:ext cx="0" cy="0"/>
          <a:chOff x="0" y="0"/>
          <a:chExt cx="0" cy="0"/>
        </a:xfrm>
      </p:grpSpPr>
      <p:sp>
        <p:nvSpPr>
          <p:cNvPr id="883" name="Google Shape;883;p101"/>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highlight>
                  <a:srgbClr val="CCCCCC"/>
                </a:highlight>
              </a:rPr>
              <a:t>RESULT ANALYSIS~Comparison of MobileNet-SSD(v1,v2) &amp; YOLOv5</a:t>
            </a:r>
            <a:endParaRPr sz="2400">
              <a:highlight>
                <a:srgbClr val="CCCCCC"/>
              </a:highlight>
            </a:endParaRPr>
          </a:p>
        </p:txBody>
      </p:sp>
      <p:sp>
        <p:nvSpPr>
          <p:cNvPr id="884" name="Google Shape;884;p101"/>
          <p:cNvSpPr txBox="1"/>
          <p:nvPr/>
        </p:nvSpPr>
        <p:spPr>
          <a:xfrm>
            <a:off x="415150" y="4429925"/>
            <a:ext cx="7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885" name="Google Shape;885;p101"/>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graphicFrame>
        <p:nvGraphicFramePr>
          <p:cNvPr id="886" name="Google Shape;886;p101"/>
          <p:cNvGraphicFramePr/>
          <p:nvPr/>
        </p:nvGraphicFramePr>
        <p:xfrm>
          <a:off x="2323100" y="1632075"/>
          <a:ext cx="3000000" cy="3000000"/>
        </p:xfrm>
        <a:graphic>
          <a:graphicData uri="http://schemas.openxmlformats.org/drawingml/2006/table">
            <a:tbl>
              <a:tblPr>
                <a:noFill/>
                <a:tableStyleId>{8B9C561A-6C69-40EC-8C2F-D384B77F20B5}</a:tableStyleId>
              </a:tblPr>
              <a:tblGrid>
                <a:gridCol w="1156225"/>
                <a:gridCol w="1156225"/>
                <a:gridCol w="1156225"/>
                <a:gridCol w="1156225"/>
              </a:tblGrid>
              <a:tr h="387850">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Model</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Epochs</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Time</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Retrained Model size</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MobileNet-SSDv1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200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4.19 hrs</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32 MB</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MobileNet-SSDv2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200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3.40 hrs</a:t>
                      </a:r>
                      <a:endParaRPr>
                        <a:solidFill>
                          <a:schemeClr val="dk2"/>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16 MB</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YOLOv5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260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4.50 hrs</a:t>
                      </a:r>
                      <a:endParaRPr>
                        <a:solidFill>
                          <a:schemeClr val="dk2"/>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16 MB</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
        <p:nvSpPr>
          <p:cNvPr id="887" name="Google Shape;887;p10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891" name="Shape 891"/>
        <p:cNvGrpSpPr/>
        <p:nvPr/>
      </p:nvGrpSpPr>
      <p:grpSpPr>
        <a:xfrm>
          <a:off x="0" y="0"/>
          <a:ext cx="0" cy="0"/>
          <a:chOff x="0" y="0"/>
          <a:chExt cx="0" cy="0"/>
        </a:xfrm>
      </p:grpSpPr>
      <p:sp>
        <p:nvSpPr>
          <p:cNvPr id="892" name="Google Shape;892;p102"/>
          <p:cNvSpPr txBox="1"/>
          <p:nvPr>
            <p:ph type="title"/>
          </p:nvPr>
        </p:nvSpPr>
        <p:spPr>
          <a:xfrm>
            <a:off x="311700" y="99325"/>
            <a:ext cx="8520600" cy="6798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300">
                <a:highlight>
                  <a:srgbClr val="CCCCCC"/>
                </a:highlight>
              </a:rPr>
              <a:t>RESULT ANALYSIS-Training Result of YOLOv5 on AUSTEARID205X10 Dataset</a:t>
            </a:r>
            <a:endParaRPr sz="2300">
              <a:highlight>
                <a:srgbClr val="CCCCCC"/>
              </a:highlight>
            </a:endParaRPr>
          </a:p>
        </p:txBody>
      </p:sp>
      <p:sp>
        <p:nvSpPr>
          <p:cNvPr id="893" name="Google Shape;893;p102"/>
          <p:cNvSpPr txBox="1"/>
          <p:nvPr>
            <p:ph idx="1" type="body"/>
          </p:nvPr>
        </p:nvSpPr>
        <p:spPr>
          <a:xfrm>
            <a:off x="125400" y="861975"/>
            <a:ext cx="8754000" cy="41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700" u="sng"/>
          </a:p>
          <a:p>
            <a:pPr indent="0" lvl="0" marL="0" rtl="0" algn="l">
              <a:spcBef>
                <a:spcPts val="1200"/>
              </a:spcBef>
              <a:spcAft>
                <a:spcPts val="0"/>
              </a:spcAft>
              <a:buNone/>
            </a:pPr>
            <a:r>
              <a:t/>
            </a:r>
            <a:endParaRPr b="1" sz="1700" u="sng"/>
          </a:p>
          <a:p>
            <a:pPr indent="0" lvl="0" marL="0" rtl="0" algn="l">
              <a:spcBef>
                <a:spcPts val="1200"/>
              </a:spcBef>
              <a:spcAft>
                <a:spcPts val="0"/>
              </a:spcAft>
              <a:buNone/>
            </a:pPr>
            <a:r>
              <a:t/>
            </a:r>
            <a:endParaRPr b="1" sz="1700" u="sng"/>
          </a:p>
          <a:p>
            <a:pPr indent="0" lvl="0" marL="0" rtl="0" algn="l">
              <a:spcBef>
                <a:spcPts val="1200"/>
              </a:spcBef>
              <a:spcAft>
                <a:spcPts val="0"/>
              </a:spcAft>
              <a:buNone/>
            </a:pPr>
            <a:r>
              <a:rPr b="1" lang="en-GB" sz="1700" u="sng"/>
              <a:t> </a:t>
            </a:r>
            <a:endParaRPr b="1" sz="1700" u="sng"/>
          </a:p>
          <a:p>
            <a:pPr indent="0" lvl="0" marL="0" rtl="0" algn="l">
              <a:spcBef>
                <a:spcPts val="1200"/>
              </a:spcBef>
              <a:spcAft>
                <a:spcPts val="0"/>
              </a:spcAft>
              <a:buNone/>
            </a:pPr>
            <a:r>
              <a:t/>
            </a:r>
            <a:endParaRPr b="1" sz="1700" u="sng"/>
          </a:p>
          <a:p>
            <a:pPr indent="0" lvl="0" marL="457200" rtl="0" algn="l">
              <a:spcBef>
                <a:spcPts val="1200"/>
              </a:spcBef>
              <a:spcAft>
                <a:spcPts val="1200"/>
              </a:spcAft>
              <a:buNone/>
            </a:pPr>
            <a:r>
              <a:t/>
            </a:r>
            <a:endParaRPr sz="1700"/>
          </a:p>
        </p:txBody>
      </p:sp>
      <p:sp>
        <p:nvSpPr>
          <p:cNvPr id="894" name="Google Shape;894;p102"/>
          <p:cNvSpPr txBox="1"/>
          <p:nvPr/>
        </p:nvSpPr>
        <p:spPr>
          <a:xfrm>
            <a:off x="1181000" y="4527900"/>
            <a:ext cx="650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r>
              <a:rPr b="1" lang="en-GB">
                <a:solidFill>
                  <a:schemeClr val="dk2"/>
                </a:solidFill>
                <a:latin typeface="Playfair Display"/>
                <a:ea typeface="Playfair Display"/>
                <a:cs typeface="Playfair Display"/>
                <a:sym typeface="Playfair Display"/>
              </a:rPr>
              <a:t>Fig. Training result of YOLOv5 on AUSTEARID205X10 Dataset</a:t>
            </a:r>
            <a:endParaRPr b="1">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895" name="Google Shape;895;p102"/>
          <p:cNvPicPr preferRelativeResize="0"/>
          <p:nvPr/>
        </p:nvPicPr>
        <p:blipFill>
          <a:blip r:embed="rId3">
            <a:alphaModFix/>
          </a:blip>
          <a:stretch>
            <a:fillRect/>
          </a:stretch>
        </p:blipFill>
        <p:spPr>
          <a:xfrm>
            <a:off x="1065851" y="1092375"/>
            <a:ext cx="7012301" cy="3506150"/>
          </a:xfrm>
          <a:prstGeom prst="rect">
            <a:avLst/>
          </a:prstGeom>
          <a:noFill/>
          <a:ln>
            <a:noFill/>
          </a:ln>
        </p:spPr>
      </p:pic>
      <p:sp>
        <p:nvSpPr>
          <p:cNvPr id="896" name="Google Shape;896;p10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900" name="Shape 900"/>
        <p:cNvGrpSpPr/>
        <p:nvPr/>
      </p:nvGrpSpPr>
      <p:grpSpPr>
        <a:xfrm>
          <a:off x="0" y="0"/>
          <a:ext cx="0" cy="0"/>
          <a:chOff x="0" y="0"/>
          <a:chExt cx="0" cy="0"/>
        </a:xfrm>
      </p:grpSpPr>
      <p:sp>
        <p:nvSpPr>
          <p:cNvPr id="901" name="Google Shape;901;p103"/>
          <p:cNvSpPr txBox="1"/>
          <p:nvPr>
            <p:ph type="title"/>
          </p:nvPr>
        </p:nvSpPr>
        <p:spPr>
          <a:xfrm>
            <a:off x="311700" y="158450"/>
            <a:ext cx="8520600" cy="4878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RESULT ANALYSIS~AUSTEARID205X10 Dataset</a:t>
            </a:r>
            <a:endParaRPr>
              <a:highlight>
                <a:srgbClr val="CCCCCC"/>
              </a:highlight>
            </a:endParaRPr>
          </a:p>
        </p:txBody>
      </p:sp>
      <p:sp>
        <p:nvSpPr>
          <p:cNvPr id="902" name="Google Shape;902;p103"/>
          <p:cNvSpPr txBox="1"/>
          <p:nvPr>
            <p:ph idx="1" type="body"/>
          </p:nvPr>
        </p:nvSpPr>
        <p:spPr>
          <a:xfrm>
            <a:off x="311700" y="779200"/>
            <a:ext cx="8832300" cy="430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u="sng"/>
          </a:p>
          <a:p>
            <a:pPr indent="0" lvl="0" marL="0" rtl="0" algn="l">
              <a:spcBef>
                <a:spcPts val="1200"/>
              </a:spcBef>
              <a:spcAft>
                <a:spcPts val="1200"/>
              </a:spcAft>
              <a:buNone/>
            </a:pPr>
            <a:r>
              <a:t/>
            </a:r>
            <a:endParaRPr/>
          </a:p>
        </p:txBody>
      </p:sp>
      <p:sp>
        <p:nvSpPr>
          <p:cNvPr id="903" name="Google Shape;903;p103"/>
          <p:cNvSpPr txBox="1"/>
          <p:nvPr/>
        </p:nvSpPr>
        <p:spPr>
          <a:xfrm>
            <a:off x="374825" y="4740000"/>
            <a:ext cx="61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904" name="Google Shape;904;p103"/>
          <p:cNvSpPr txBox="1"/>
          <p:nvPr/>
        </p:nvSpPr>
        <p:spPr>
          <a:xfrm>
            <a:off x="1833850" y="4679950"/>
            <a:ext cx="70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latin typeface="Playfair Display"/>
                <a:ea typeface="Playfair Display"/>
                <a:cs typeface="Playfair Display"/>
                <a:sym typeface="Playfair Display"/>
              </a:rPr>
              <a:t>            </a:t>
            </a:r>
            <a:r>
              <a:rPr b="1" lang="en-GB">
                <a:solidFill>
                  <a:schemeClr val="dk2"/>
                </a:solidFill>
                <a:latin typeface="Playfair Display"/>
                <a:ea typeface="Playfair Display"/>
                <a:cs typeface="Playfair Display"/>
                <a:sym typeface="Playfair Display"/>
              </a:rPr>
              <a:t>Fig.  Matrix of  YOLOV5  Test  Result on AUSTEARID205X10</a:t>
            </a:r>
            <a:endParaRPr b="1">
              <a:latin typeface="Playfair Display"/>
              <a:ea typeface="Playfair Display"/>
              <a:cs typeface="Playfair Display"/>
              <a:sym typeface="Playfair Display"/>
            </a:endParaRPr>
          </a:p>
        </p:txBody>
      </p:sp>
      <p:pic>
        <p:nvPicPr>
          <p:cNvPr id="905" name="Google Shape;905;p103"/>
          <p:cNvPicPr preferRelativeResize="0"/>
          <p:nvPr/>
        </p:nvPicPr>
        <p:blipFill>
          <a:blip r:embed="rId3">
            <a:alphaModFix/>
          </a:blip>
          <a:stretch>
            <a:fillRect/>
          </a:stretch>
        </p:blipFill>
        <p:spPr>
          <a:xfrm>
            <a:off x="2562225" y="935550"/>
            <a:ext cx="4477225" cy="3693600"/>
          </a:xfrm>
          <a:prstGeom prst="rect">
            <a:avLst/>
          </a:prstGeom>
          <a:noFill/>
          <a:ln cap="flat" cmpd="sng" w="9525">
            <a:solidFill>
              <a:srgbClr val="EA9999"/>
            </a:solidFill>
            <a:prstDash val="solid"/>
            <a:round/>
            <a:headEnd len="sm" w="sm" type="none"/>
            <a:tailEnd len="sm" w="sm" type="none"/>
          </a:ln>
        </p:spPr>
      </p:pic>
      <p:sp>
        <p:nvSpPr>
          <p:cNvPr id="906" name="Google Shape;906;p10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a:solidFill>
            <a:srgbClr val="36E1E8"/>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highlight>
                  <a:srgbClr val="CCCCCC"/>
                </a:highlight>
              </a:rPr>
              <a:t>LITERATURE REVIEW</a:t>
            </a:r>
            <a:endParaRPr>
              <a:highlight>
                <a:srgbClr val="CCCCCC"/>
              </a:highlight>
            </a:endParaRPr>
          </a:p>
        </p:txBody>
      </p:sp>
      <p:sp>
        <p:nvSpPr>
          <p:cNvPr id="189" name="Google Shape;189;p32"/>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graphicFrame>
        <p:nvGraphicFramePr>
          <p:cNvPr id="190" name="Google Shape;190;p32"/>
          <p:cNvGraphicFramePr/>
          <p:nvPr/>
        </p:nvGraphicFramePr>
        <p:xfrm>
          <a:off x="432600" y="1234050"/>
          <a:ext cx="3000000" cy="3000000"/>
        </p:xfrm>
        <a:graphic>
          <a:graphicData uri="http://schemas.openxmlformats.org/drawingml/2006/table">
            <a:tbl>
              <a:tblPr>
                <a:noFill/>
                <a:tableStyleId>{0F0EA485-2C73-4861-B391-45E6F25625C0}</a:tableStyleId>
              </a:tblPr>
              <a:tblGrid>
                <a:gridCol w="2099925"/>
                <a:gridCol w="2099925"/>
                <a:gridCol w="2099925"/>
                <a:gridCol w="2099925"/>
              </a:tblGrid>
              <a:tr h="720675">
                <a:tc>
                  <a:txBody>
                    <a:bodyPr/>
                    <a:lstStyle/>
                    <a:p>
                      <a:pPr indent="0" lvl="0" marL="0" marR="0" rtl="0" algn="l">
                        <a:lnSpc>
                          <a:spcPct val="100000"/>
                        </a:lnSpc>
                        <a:spcBef>
                          <a:spcPts val="0"/>
                        </a:spcBef>
                        <a:spcAft>
                          <a:spcPts val="0"/>
                        </a:spcAft>
                        <a:buClr>
                          <a:srgbClr val="000000"/>
                        </a:buClr>
                        <a:buSzPts val="2100"/>
                        <a:buFont typeface="Arial"/>
                        <a:buNone/>
                      </a:pPr>
                      <a:r>
                        <a:rPr b="1" lang="en-GB" sz="2100" u="none" cap="none" strike="noStrike">
                          <a:latin typeface="Playfair Display"/>
                          <a:ea typeface="Playfair Display"/>
                          <a:cs typeface="Playfair Display"/>
                          <a:sym typeface="Playfair Display"/>
                        </a:rPr>
                        <a:t>   Paper Title</a:t>
                      </a:r>
                      <a:endParaRPr b="1" sz="21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b="1" lang="en-GB" sz="1900" u="none" cap="none" strike="noStrike">
                          <a:latin typeface="Playfair Display"/>
                          <a:ea typeface="Playfair Display"/>
                          <a:cs typeface="Playfair Display"/>
                          <a:sym typeface="Playfair Display"/>
                        </a:rPr>
                        <a:t>Method / Models</a:t>
                      </a:r>
                      <a:endParaRPr b="1" sz="19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100"/>
                        <a:buFont typeface="Arial"/>
                        <a:buNone/>
                      </a:pPr>
                      <a:r>
                        <a:rPr b="1" lang="en-GB" sz="2100" u="none" cap="none" strike="noStrike">
                          <a:latin typeface="Playfair Display"/>
                          <a:ea typeface="Playfair Display"/>
                          <a:cs typeface="Playfair Display"/>
                          <a:sym typeface="Playfair Display"/>
                        </a:rPr>
                        <a:t>Dataset</a:t>
                      </a:r>
                      <a:endParaRPr b="1" sz="21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1" lang="en-GB" sz="1800" u="none" cap="none" strike="noStrike">
                          <a:latin typeface="Playfair Display"/>
                          <a:ea typeface="Playfair Display"/>
                          <a:cs typeface="Playfair Display"/>
                          <a:sym typeface="Playfair Display"/>
                        </a:rPr>
                        <a:t>Training and Testing Accuracy</a:t>
                      </a:r>
                      <a:endParaRPr b="1" sz="18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26425">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HEARD:An automatic human EAR detection technique</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1.Edge Detection</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2.Boundary V</a:t>
                      </a:r>
                      <a:r>
                        <a:rPr lang="en-GB" sz="1500">
                          <a:latin typeface="Playfair Display"/>
                          <a:ea typeface="Playfair Display"/>
                          <a:cs typeface="Playfair Display"/>
                          <a:sym typeface="Playfair Display"/>
                        </a:rPr>
                        <a:t>e</a:t>
                      </a:r>
                      <a:r>
                        <a:rPr lang="en-GB" sz="1500" u="none" cap="none" strike="noStrike">
                          <a:latin typeface="Playfair Display"/>
                          <a:ea typeface="Playfair Display"/>
                          <a:cs typeface="Playfair Display"/>
                          <a:sym typeface="Playfair Display"/>
                        </a:rPr>
                        <a:t>rification</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3.Color Segmentation</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UND biometrics database(2414 pictures)</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Playfair Display"/>
                          <a:ea typeface="Playfair Display"/>
                          <a:cs typeface="Playfair Display"/>
                          <a:sym typeface="Playfair Display"/>
                        </a:rPr>
                        <a:t>T</a:t>
                      </a:r>
                      <a:r>
                        <a:rPr lang="en-GB" sz="1500" u="none" cap="none" strike="noStrike">
                          <a:latin typeface="Playfair Display"/>
                          <a:ea typeface="Playfair Display"/>
                          <a:cs typeface="Playfair Display"/>
                          <a:sym typeface="Playfair Display"/>
                        </a:rPr>
                        <a:t>raining Accuracy: 98%</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111600">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Automatic ear detection and feature extraction using Geometric Morphometrics and convolutional neural networks</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1.</a:t>
                      </a:r>
                      <a:r>
                        <a:rPr lang="en-GB" sz="1500" u="none" cap="none" strike="noStrike">
                          <a:solidFill>
                            <a:schemeClr val="dk2"/>
                          </a:solidFill>
                          <a:latin typeface="Playfair Display"/>
                          <a:ea typeface="Playfair Display"/>
                          <a:cs typeface="Playfair Display"/>
                          <a:sym typeface="Playfair Display"/>
                        </a:rPr>
                        <a:t>Geometric   </a:t>
                      </a:r>
                      <a:endParaRPr sz="1500" u="none" cap="none" strike="noStrike">
                        <a:solidFill>
                          <a:schemeClr val="dk2"/>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dk2"/>
                          </a:solidFill>
                          <a:latin typeface="Playfair Display"/>
                          <a:ea typeface="Playfair Display"/>
                          <a:cs typeface="Playfair Display"/>
                          <a:sym typeface="Playfair Display"/>
                        </a:rPr>
                        <a:t>   Morphometrics </a:t>
                      </a:r>
                      <a:endParaRPr sz="1500" u="none" cap="none" strike="noStrike">
                        <a:solidFill>
                          <a:schemeClr val="dk2"/>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dk2"/>
                          </a:solidFill>
                          <a:latin typeface="Playfair Display"/>
                          <a:ea typeface="Playfair Display"/>
                          <a:cs typeface="Playfair Display"/>
                          <a:sym typeface="Playfair Display"/>
                        </a:rPr>
                        <a:t>2.CNN</a:t>
                      </a:r>
                      <a:endParaRPr sz="1500" u="none" cap="none" strike="noStrike">
                        <a:solidFill>
                          <a:schemeClr val="dk2"/>
                        </a:solidFill>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CANDELA database(7500 images)</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Test accuracy : 92.43%</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910" name="Shape 910"/>
        <p:cNvGrpSpPr/>
        <p:nvPr/>
      </p:nvGrpSpPr>
      <p:grpSpPr>
        <a:xfrm>
          <a:off x="0" y="0"/>
          <a:ext cx="0" cy="0"/>
          <a:chOff x="0" y="0"/>
          <a:chExt cx="0" cy="0"/>
        </a:xfrm>
      </p:grpSpPr>
      <p:graphicFrame>
        <p:nvGraphicFramePr>
          <p:cNvPr id="911" name="Google Shape;911;p104"/>
          <p:cNvGraphicFramePr/>
          <p:nvPr/>
        </p:nvGraphicFramePr>
        <p:xfrm>
          <a:off x="1681450" y="728725"/>
          <a:ext cx="3000000" cy="3000000"/>
        </p:xfrm>
        <a:graphic>
          <a:graphicData uri="http://schemas.openxmlformats.org/drawingml/2006/table">
            <a:tbl>
              <a:tblPr>
                <a:noFill/>
                <a:tableStyleId>{8B9C561A-6C69-40EC-8C2F-D384B77F20B5}</a:tableStyleId>
              </a:tblPr>
              <a:tblGrid>
                <a:gridCol w="1445275"/>
                <a:gridCol w="1445275"/>
                <a:gridCol w="1445275"/>
                <a:gridCol w="1445275"/>
              </a:tblGrid>
              <a:tr h="387850">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Class</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Precision</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Recall</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F1-score</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Person1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0.94</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0.969</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Person2</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Person3</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Person4</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0.94</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Person6</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0.91</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Person9</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Person10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1.00</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0.97</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0.98</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
        <p:nvSpPr>
          <p:cNvPr id="912" name="Google Shape;912;p104"/>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highlight>
                  <a:srgbClr val="CCCCCC"/>
                </a:highlight>
              </a:rPr>
              <a:t>RESULT ANALYSIS~Test result analysis of YOLOv5 on AUSTEARID205x10</a:t>
            </a:r>
            <a:endParaRPr sz="2400">
              <a:highlight>
                <a:srgbClr val="CCCCCC"/>
              </a:highlight>
            </a:endParaRPr>
          </a:p>
        </p:txBody>
      </p:sp>
      <p:sp>
        <p:nvSpPr>
          <p:cNvPr id="913" name="Google Shape;913;p104"/>
          <p:cNvSpPr txBox="1"/>
          <p:nvPr/>
        </p:nvSpPr>
        <p:spPr>
          <a:xfrm>
            <a:off x="415150" y="4429925"/>
            <a:ext cx="7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914" name="Google Shape;914;p104"/>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915" name="Google Shape;915;p10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919" name="Shape 919"/>
        <p:cNvGrpSpPr/>
        <p:nvPr/>
      </p:nvGrpSpPr>
      <p:grpSpPr>
        <a:xfrm>
          <a:off x="0" y="0"/>
          <a:ext cx="0" cy="0"/>
          <a:chOff x="0" y="0"/>
          <a:chExt cx="0" cy="0"/>
        </a:xfrm>
      </p:grpSpPr>
      <p:sp>
        <p:nvSpPr>
          <p:cNvPr id="920" name="Google Shape;920;p105"/>
          <p:cNvSpPr txBox="1"/>
          <p:nvPr>
            <p:ph type="title"/>
          </p:nvPr>
        </p:nvSpPr>
        <p:spPr>
          <a:xfrm>
            <a:off x="311700" y="99325"/>
            <a:ext cx="8520600" cy="5880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highlight>
                  <a:srgbClr val="CCCCCC"/>
                </a:highlight>
              </a:rPr>
              <a:t>RESULT ANALYSIS~Test result analysis of YOLOv5 on AUSTEARID205x10</a:t>
            </a:r>
            <a:endParaRPr sz="2300">
              <a:highlight>
                <a:srgbClr val="CCCCCC"/>
              </a:highlight>
            </a:endParaRPr>
          </a:p>
        </p:txBody>
      </p:sp>
      <p:sp>
        <p:nvSpPr>
          <p:cNvPr id="921" name="Google Shape;921;p105"/>
          <p:cNvSpPr txBox="1"/>
          <p:nvPr/>
        </p:nvSpPr>
        <p:spPr>
          <a:xfrm>
            <a:off x="415150" y="4429925"/>
            <a:ext cx="426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922" name="Google Shape;922;p105"/>
          <p:cNvSpPr txBox="1"/>
          <p:nvPr/>
        </p:nvSpPr>
        <p:spPr>
          <a:xfrm>
            <a:off x="863450" y="3856925"/>
            <a:ext cx="4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p:txBody>
      </p:sp>
      <p:sp>
        <p:nvSpPr>
          <p:cNvPr id="923" name="Google Shape;923;p105"/>
          <p:cNvSpPr/>
          <p:nvPr/>
        </p:nvSpPr>
        <p:spPr>
          <a:xfrm>
            <a:off x="1243950" y="997650"/>
            <a:ext cx="2514900" cy="3432000"/>
          </a:xfrm>
          <a:prstGeom prst="bevel">
            <a:avLst>
              <a:gd fmla="val 125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900">
                <a:latin typeface="Playfair Display"/>
                <a:ea typeface="Playfair Display"/>
                <a:cs typeface="Playfair Display"/>
                <a:sym typeface="Playfair Display"/>
              </a:rPr>
              <a:t>YOLOv5</a:t>
            </a:r>
            <a:endParaRPr b="1" sz="2900">
              <a:latin typeface="Playfair Display"/>
              <a:ea typeface="Playfair Display"/>
              <a:cs typeface="Playfair Display"/>
              <a:sym typeface="Playfair Display"/>
            </a:endParaRPr>
          </a:p>
        </p:txBody>
      </p:sp>
      <p:sp>
        <p:nvSpPr>
          <p:cNvPr id="924" name="Google Shape;924;p105"/>
          <p:cNvSpPr/>
          <p:nvPr/>
        </p:nvSpPr>
        <p:spPr>
          <a:xfrm>
            <a:off x="3758850" y="1145825"/>
            <a:ext cx="3270300" cy="929700"/>
          </a:xfrm>
          <a:prstGeom prst="rightArrow">
            <a:avLst>
              <a:gd fmla="val 50000" name="adj1"/>
              <a:gd fmla="val 50000" name="adj2"/>
            </a:avLst>
          </a:prstGeom>
          <a:solidFill>
            <a:srgbClr val="CC7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latin typeface="Playfair Display"/>
                <a:ea typeface="Playfair Display"/>
                <a:cs typeface="Playfair Display"/>
                <a:sym typeface="Playfair Display"/>
              </a:rPr>
              <a:t>Precision</a:t>
            </a:r>
            <a:endParaRPr b="1" sz="1500">
              <a:latin typeface="Playfair Display"/>
              <a:ea typeface="Playfair Display"/>
              <a:cs typeface="Playfair Display"/>
              <a:sym typeface="Playfair Display"/>
            </a:endParaRPr>
          </a:p>
        </p:txBody>
      </p:sp>
      <p:sp>
        <p:nvSpPr>
          <p:cNvPr id="925" name="Google Shape;925;p105"/>
          <p:cNvSpPr/>
          <p:nvPr/>
        </p:nvSpPr>
        <p:spPr>
          <a:xfrm>
            <a:off x="3758850" y="2248325"/>
            <a:ext cx="3270300" cy="90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Recall</a:t>
            </a:r>
            <a:endParaRPr>
              <a:latin typeface="Playfair Display"/>
              <a:ea typeface="Playfair Display"/>
              <a:cs typeface="Playfair Display"/>
              <a:sym typeface="Playfair Display"/>
            </a:endParaRPr>
          </a:p>
        </p:txBody>
      </p:sp>
      <p:sp>
        <p:nvSpPr>
          <p:cNvPr id="926" name="Google Shape;926;p105"/>
          <p:cNvSpPr/>
          <p:nvPr/>
        </p:nvSpPr>
        <p:spPr>
          <a:xfrm>
            <a:off x="3758850" y="3327425"/>
            <a:ext cx="3270300" cy="929700"/>
          </a:xfrm>
          <a:prstGeom prst="rightArrow">
            <a:avLst>
              <a:gd fmla="val 50000" name="adj1"/>
              <a:gd fmla="val 50000" name="adj2"/>
            </a:avLst>
          </a:prstGeom>
          <a:solidFill>
            <a:srgbClr val="80DA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Micro-F1</a:t>
            </a:r>
            <a:endParaRPr>
              <a:latin typeface="Playfair Display"/>
              <a:ea typeface="Playfair Display"/>
              <a:cs typeface="Playfair Display"/>
              <a:sym typeface="Playfair Display"/>
            </a:endParaRPr>
          </a:p>
        </p:txBody>
      </p:sp>
      <p:sp>
        <p:nvSpPr>
          <p:cNvPr id="927" name="Google Shape;927;p105"/>
          <p:cNvSpPr/>
          <p:nvPr/>
        </p:nvSpPr>
        <p:spPr>
          <a:xfrm>
            <a:off x="6987750" y="1199225"/>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98%</a:t>
            </a:r>
            <a:endParaRPr>
              <a:latin typeface="Playfair Display"/>
              <a:ea typeface="Playfair Display"/>
              <a:cs typeface="Playfair Display"/>
              <a:sym typeface="Playfair Display"/>
            </a:endParaRPr>
          </a:p>
        </p:txBody>
      </p:sp>
      <p:sp>
        <p:nvSpPr>
          <p:cNvPr id="928" name="Google Shape;928;p105"/>
          <p:cNvSpPr/>
          <p:nvPr/>
        </p:nvSpPr>
        <p:spPr>
          <a:xfrm>
            <a:off x="7029150" y="2290025"/>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97.9%</a:t>
            </a:r>
            <a:endParaRPr>
              <a:latin typeface="Playfair Display"/>
              <a:ea typeface="Playfair Display"/>
              <a:cs typeface="Playfair Display"/>
              <a:sym typeface="Playfair Display"/>
            </a:endParaRPr>
          </a:p>
        </p:txBody>
      </p:sp>
      <p:sp>
        <p:nvSpPr>
          <p:cNvPr id="929" name="Google Shape;929;p105"/>
          <p:cNvSpPr/>
          <p:nvPr/>
        </p:nvSpPr>
        <p:spPr>
          <a:xfrm>
            <a:off x="7029150" y="3327425"/>
            <a:ext cx="1076400" cy="822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2"/>
                </a:solidFill>
                <a:latin typeface="Playfair Display"/>
                <a:ea typeface="Playfair Display"/>
                <a:cs typeface="Playfair Display"/>
                <a:sym typeface="Playfair Display"/>
              </a:rPr>
              <a:t>97.7%</a:t>
            </a:r>
            <a:endParaRPr>
              <a:latin typeface="Playfair Display"/>
              <a:ea typeface="Playfair Display"/>
              <a:cs typeface="Playfair Display"/>
              <a:sym typeface="Playfair Display"/>
            </a:endParaRPr>
          </a:p>
        </p:txBody>
      </p:sp>
      <p:sp>
        <p:nvSpPr>
          <p:cNvPr id="930" name="Google Shape;930;p10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934" name="Shape 934"/>
        <p:cNvGrpSpPr/>
        <p:nvPr/>
      </p:nvGrpSpPr>
      <p:grpSpPr>
        <a:xfrm>
          <a:off x="0" y="0"/>
          <a:ext cx="0" cy="0"/>
          <a:chOff x="0" y="0"/>
          <a:chExt cx="0" cy="0"/>
        </a:xfrm>
      </p:grpSpPr>
      <p:sp>
        <p:nvSpPr>
          <p:cNvPr id="935" name="Google Shape;935;p106"/>
          <p:cNvSpPr txBox="1"/>
          <p:nvPr>
            <p:ph type="title"/>
          </p:nvPr>
        </p:nvSpPr>
        <p:spPr>
          <a:xfrm>
            <a:off x="126525" y="83250"/>
            <a:ext cx="7885200" cy="4002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00">
                <a:highlight>
                  <a:srgbClr val="CCCCCC"/>
                </a:highlight>
              </a:rPr>
              <a:t>RESULT ANALYSIS~PERFORMANCE ANALYSIS OF YOLOv5 IN JETSON-NANO</a:t>
            </a:r>
            <a:endParaRPr sz="2100">
              <a:highlight>
                <a:srgbClr val="CCCCCC"/>
              </a:highlight>
            </a:endParaRPr>
          </a:p>
          <a:p>
            <a:pPr indent="0" lvl="0" marL="0" rtl="0" algn="l">
              <a:spcBef>
                <a:spcPts val="0"/>
              </a:spcBef>
              <a:spcAft>
                <a:spcPts val="0"/>
              </a:spcAft>
              <a:buSzPts val="990"/>
              <a:buNone/>
            </a:pPr>
            <a:r>
              <a:rPr lang="en-GB" sz="1700">
                <a:highlight>
                  <a:srgbClr val="CCCCCC"/>
                </a:highlight>
              </a:rPr>
              <a:t> </a:t>
            </a:r>
            <a:endParaRPr sz="1700">
              <a:highlight>
                <a:srgbClr val="CCCCCC"/>
              </a:highlight>
            </a:endParaRPr>
          </a:p>
        </p:txBody>
      </p:sp>
      <p:sp>
        <p:nvSpPr>
          <p:cNvPr id="936" name="Google Shape;936;p106"/>
          <p:cNvSpPr txBox="1"/>
          <p:nvPr/>
        </p:nvSpPr>
        <p:spPr>
          <a:xfrm>
            <a:off x="1715700" y="47649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937" name="Google Shape;937;p106"/>
          <p:cNvSpPr txBox="1"/>
          <p:nvPr/>
        </p:nvSpPr>
        <p:spPr>
          <a:xfrm>
            <a:off x="729150" y="4213025"/>
            <a:ext cx="7885200" cy="6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GB" sz="1200">
                <a:solidFill>
                  <a:srgbClr val="333333"/>
                </a:solidFill>
                <a:highlight>
                  <a:srgbClr val="F7B8B8"/>
                </a:highlight>
              </a:rPr>
              <a:t>.</a:t>
            </a:r>
            <a:endParaRPr sz="1200">
              <a:solidFill>
                <a:srgbClr val="333333"/>
              </a:solidFill>
              <a:highlight>
                <a:srgbClr val="F7B8B8"/>
              </a:highlight>
            </a:endParaRPr>
          </a:p>
          <a:p>
            <a:pPr indent="0" lvl="0" marL="0" rtl="0" algn="l">
              <a:spcBef>
                <a:spcPts val="0"/>
              </a:spcBef>
              <a:spcAft>
                <a:spcPts val="0"/>
              </a:spcAft>
              <a:buNone/>
            </a:pPr>
            <a:r>
              <a:t/>
            </a:r>
            <a:endParaRPr b="1">
              <a:latin typeface="Playfair Display"/>
              <a:ea typeface="Playfair Display"/>
              <a:cs typeface="Playfair Display"/>
              <a:sym typeface="Playfair Display"/>
            </a:endParaRPr>
          </a:p>
        </p:txBody>
      </p:sp>
      <p:sp>
        <p:nvSpPr>
          <p:cNvPr id="938" name="Google Shape;938;p106"/>
          <p:cNvSpPr txBox="1"/>
          <p:nvPr/>
        </p:nvSpPr>
        <p:spPr>
          <a:xfrm>
            <a:off x="1462100" y="2832850"/>
            <a:ext cx="7519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layfair Display"/>
                <a:ea typeface="Playfair Display"/>
                <a:cs typeface="Playfair Display"/>
                <a:sym typeface="Playfair Display"/>
              </a:rPr>
              <a:t>’</a:t>
            </a:r>
            <a:endParaRPr b="1">
              <a:latin typeface="Playfair Display"/>
              <a:ea typeface="Playfair Display"/>
              <a:cs typeface="Playfair Display"/>
              <a:sym typeface="Playfair Display"/>
            </a:endParaRPr>
          </a:p>
          <a:p>
            <a:pPr indent="0" lvl="0" marL="0" rtl="0" algn="l">
              <a:spcBef>
                <a:spcPts val="0"/>
              </a:spcBef>
              <a:spcAft>
                <a:spcPts val="0"/>
              </a:spcAft>
              <a:buNone/>
            </a:pPr>
            <a:r>
              <a:t/>
            </a:r>
            <a:endParaRPr b="1" sz="1200">
              <a:highlight>
                <a:srgbClr val="F7B8B8"/>
              </a:highlight>
              <a:latin typeface="Playfair Display"/>
              <a:ea typeface="Playfair Display"/>
              <a:cs typeface="Playfair Display"/>
              <a:sym typeface="Playfair Display"/>
            </a:endParaRPr>
          </a:p>
          <a:p>
            <a:pPr indent="0" lvl="0" marL="0" rtl="0" algn="l">
              <a:spcBef>
                <a:spcPts val="0"/>
              </a:spcBef>
              <a:spcAft>
                <a:spcPts val="0"/>
              </a:spcAft>
              <a:buNone/>
            </a:pPr>
            <a:r>
              <a:t/>
            </a:r>
            <a:endParaRPr b="1" sz="1200">
              <a:highlight>
                <a:srgbClr val="F7B8B8"/>
              </a:highlight>
              <a:latin typeface="Playfair Display"/>
              <a:ea typeface="Playfair Display"/>
              <a:cs typeface="Playfair Display"/>
              <a:sym typeface="Playfair Display"/>
            </a:endParaRPr>
          </a:p>
        </p:txBody>
      </p:sp>
      <p:sp>
        <p:nvSpPr>
          <p:cNvPr id="939" name="Google Shape;939;p106"/>
          <p:cNvSpPr txBox="1"/>
          <p:nvPr/>
        </p:nvSpPr>
        <p:spPr>
          <a:xfrm>
            <a:off x="1853750" y="4686600"/>
            <a:ext cx="62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940" name="Google Shape;940;p106"/>
          <p:cNvSpPr txBox="1"/>
          <p:nvPr/>
        </p:nvSpPr>
        <p:spPr>
          <a:xfrm>
            <a:off x="1462100" y="4637175"/>
            <a:ext cx="66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r>
              <a:rPr b="1"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941" name="Google Shape;941;p10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942" name="Google Shape;942;p106"/>
          <p:cNvGraphicFramePr/>
          <p:nvPr/>
        </p:nvGraphicFramePr>
        <p:xfrm>
          <a:off x="1523775" y="779050"/>
          <a:ext cx="3000000" cy="3000000"/>
        </p:xfrm>
        <a:graphic>
          <a:graphicData uri="http://schemas.openxmlformats.org/drawingml/2006/table">
            <a:tbl>
              <a:tblPr>
                <a:noFill/>
                <a:tableStyleId>{8B9C561A-6C69-40EC-8C2F-D384B77F20B5}</a:tableStyleId>
              </a:tblPr>
              <a:tblGrid>
                <a:gridCol w="501500"/>
                <a:gridCol w="501500"/>
                <a:gridCol w="501500"/>
                <a:gridCol w="501500"/>
                <a:gridCol w="501500"/>
                <a:gridCol w="501500"/>
                <a:gridCol w="501500"/>
                <a:gridCol w="501500"/>
                <a:gridCol w="501500"/>
                <a:gridCol w="501500"/>
                <a:gridCol w="501500"/>
              </a:tblGrid>
              <a:tr h="387475">
                <a:tc>
                  <a:txBody>
                    <a:bodyPr/>
                    <a:lstStyle/>
                    <a:p>
                      <a:pPr indent="0" lvl="0" marL="0" rtl="0" algn="l">
                        <a:spcBef>
                          <a:spcPts val="0"/>
                        </a:spcBef>
                        <a:spcAft>
                          <a:spcPts val="0"/>
                        </a:spcAft>
                        <a:buNone/>
                      </a:pPr>
                      <a:r>
                        <a:t/>
                      </a:r>
                      <a:endParaRPr sz="1200"/>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p1</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p2</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p3</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p4</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p5</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p6</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p7</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p8</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p9</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p10</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p1</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25</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b="1" sz="1300" u="sng">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p2</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23</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p3</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24</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p4</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24</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p5</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  </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25</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p6</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22</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p7</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25</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p8</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24</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p9</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23</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387475">
                <a:tc>
                  <a:txBody>
                    <a:bodyPr/>
                    <a:lstStyle/>
                    <a:p>
                      <a:pPr indent="0" lvl="0" marL="0" rtl="0" algn="l">
                        <a:spcBef>
                          <a:spcPts val="0"/>
                        </a:spcBef>
                        <a:spcAft>
                          <a:spcPts val="0"/>
                        </a:spcAft>
                        <a:buNone/>
                      </a:pPr>
                      <a:r>
                        <a:rPr b="1" lang="en-GB" sz="1300">
                          <a:solidFill>
                            <a:srgbClr val="7A04C9"/>
                          </a:solidFill>
                          <a:latin typeface="Times New Roman"/>
                          <a:ea typeface="Times New Roman"/>
                          <a:cs typeface="Times New Roman"/>
                          <a:sym typeface="Times New Roman"/>
                        </a:rPr>
                        <a:t>p10</a:t>
                      </a:r>
                      <a:endParaRPr b="1" sz="1300">
                        <a:solidFill>
                          <a:srgbClr val="7A04C9"/>
                        </a:solidFill>
                        <a:latin typeface="Times New Roman"/>
                        <a:ea typeface="Times New Roman"/>
                        <a:cs typeface="Times New Roman"/>
                        <a:sym typeface="Times New Roman"/>
                      </a:endParaRPr>
                    </a:p>
                  </a:txBody>
                  <a:tcPr marT="91425" marB="91425" marR="91425" marL="91425">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300">
                          <a:highlight>
                            <a:srgbClr val="CC7FFF"/>
                          </a:highlight>
                          <a:latin typeface="Times New Roman"/>
                          <a:ea typeface="Times New Roman"/>
                          <a:cs typeface="Times New Roman"/>
                          <a:sym typeface="Times New Roman"/>
                        </a:rPr>
                        <a:t>23</a:t>
                      </a:r>
                      <a:endParaRPr b="1" sz="1300">
                        <a:highlight>
                          <a:srgbClr val="CC7FFF"/>
                        </a:highlight>
                        <a:latin typeface="Times New Roman"/>
                        <a:ea typeface="Times New Roman"/>
                        <a:cs typeface="Times New Roman"/>
                        <a:sym typeface="Times New Roman"/>
                      </a:endParaRPr>
                    </a:p>
                  </a:txBody>
                  <a:tcPr marT="63500" marB="63500" marR="63500" marL="63500">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bl>
          </a:graphicData>
        </a:graphic>
      </p:graphicFrame>
      <p:sp>
        <p:nvSpPr>
          <p:cNvPr id="943" name="Google Shape;943;p106"/>
          <p:cNvSpPr txBox="1"/>
          <p:nvPr/>
        </p:nvSpPr>
        <p:spPr>
          <a:xfrm>
            <a:off x="2922450" y="409375"/>
            <a:ext cx="569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2"/>
                </a:solidFill>
                <a:latin typeface="Times New Roman"/>
                <a:ea typeface="Times New Roman"/>
                <a:cs typeface="Times New Roman"/>
                <a:sym typeface="Times New Roman"/>
              </a:rPr>
              <a:t>PREDICTED PERSON</a:t>
            </a:r>
            <a:endParaRPr b="1">
              <a:solidFill>
                <a:schemeClr val="dk2"/>
              </a:solidFill>
              <a:latin typeface="Times New Roman"/>
              <a:ea typeface="Times New Roman"/>
              <a:cs typeface="Times New Roman"/>
              <a:sym typeface="Times New Roman"/>
            </a:endParaRPr>
          </a:p>
        </p:txBody>
      </p:sp>
      <p:sp>
        <p:nvSpPr>
          <p:cNvPr id="944" name="Google Shape;944;p106"/>
          <p:cNvSpPr txBox="1"/>
          <p:nvPr/>
        </p:nvSpPr>
        <p:spPr>
          <a:xfrm>
            <a:off x="909550" y="1095513"/>
            <a:ext cx="2628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2"/>
                </a:solidFill>
                <a:latin typeface="Times New Roman"/>
                <a:ea typeface="Times New Roman"/>
                <a:cs typeface="Times New Roman"/>
                <a:sym typeface="Times New Roman"/>
              </a:rPr>
              <a:t>ACTUAL</a:t>
            </a:r>
            <a:endParaRPr b="1" sz="16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b="1" lang="en-GB" sz="1600">
                <a:solidFill>
                  <a:schemeClr val="dk2"/>
                </a:solidFill>
                <a:latin typeface="Times New Roman"/>
                <a:ea typeface="Times New Roman"/>
                <a:cs typeface="Times New Roman"/>
                <a:sym typeface="Times New Roman"/>
              </a:rPr>
              <a:t>PERSON</a:t>
            </a:r>
            <a:endParaRPr b="1" sz="1600">
              <a:solidFill>
                <a:schemeClr val="dk2"/>
              </a:solidFill>
              <a:latin typeface="Times New Roman"/>
              <a:ea typeface="Times New Roman"/>
              <a:cs typeface="Times New Roman"/>
              <a:sym typeface="Times New Roman"/>
            </a:endParaRPr>
          </a:p>
        </p:txBody>
      </p:sp>
      <p:sp>
        <p:nvSpPr>
          <p:cNvPr id="945" name="Google Shape;945;p106"/>
          <p:cNvSpPr txBox="1"/>
          <p:nvPr/>
        </p:nvSpPr>
        <p:spPr>
          <a:xfrm>
            <a:off x="1523775" y="779050"/>
            <a:ext cx="67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7A04C9"/>
                </a:solidFill>
                <a:latin typeface="Times New Roman"/>
                <a:ea typeface="Times New Roman"/>
                <a:cs typeface="Times New Roman"/>
                <a:sym typeface="Times New Roman"/>
              </a:rPr>
              <a:t>A\P</a:t>
            </a:r>
            <a:endParaRPr b="1" sz="1800">
              <a:solidFill>
                <a:srgbClr val="7A04C9"/>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949" name="Shape 949"/>
        <p:cNvGrpSpPr/>
        <p:nvPr/>
      </p:nvGrpSpPr>
      <p:grpSpPr>
        <a:xfrm>
          <a:off x="0" y="0"/>
          <a:ext cx="0" cy="0"/>
          <a:chOff x="0" y="0"/>
          <a:chExt cx="0" cy="0"/>
        </a:xfrm>
      </p:grpSpPr>
      <p:sp>
        <p:nvSpPr>
          <p:cNvPr id="950" name="Google Shape;950;p107"/>
          <p:cNvSpPr txBox="1"/>
          <p:nvPr>
            <p:ph type="title"/>
          </p:nvPr>
        </p:nvSpPr>
        <p:spPr>
          <a:xfrm>
            <a:off x="154250" y="113425"/>
            <a:ext cx="8520600" cy="615300"/>
          </a:xfrm>
          <a:prstGeom prst="rect">
            <a:avLst/>
          </a:prstGeom>
          <a:solidFill>
            <a:srgbClr val="36E1E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600">
                <a:highlight>
                  <a:srgbClr val="CCCCCC"/>
                </a:highlight>
              </a:rPr>
              <a:t>RESULT ANALYSIS~</a:t>
            </a:r>
            <a:r>
              <a:rPr lang="en-GB" sz="2400">
                <a:highlight>
                  <a:srgbClr val="CCCCCC"/>
                </a:highlight>
              </a:rPr>
              <a:t>TEST RESULT ANALYSIS OF YOLOv5 IN JETSON-NANO</a:t>
            </a:r>
            <a:endParaRPr sz="2400">
              <a:highlight>
                <a:srgbClr val="CCCCCC"/>
              </a:highlight>
            </a:endParaRPr>
          </a:p>
          <a:p>
            <a:pPr indent="0" lvl="0" marL="0" rtl="0" algn="l">
              <a:spcBef>
                <a:spcPts val="0"/>
              </a:spcBef>
              <a:spcAft>
                <a:spcPts val="0"/>
              </a:spcAft>
              <a:buSzPts val="990"/>
              <a:buNone/>
            </a:pPr>
            <a:r>
              <a:t/>
            </a:r>
            <a:endParaRPr sz="2700">
              <a:highlight>
                <a:srgbClr val="CCCCCC"/>
              </a:highlight>
            </a:endParaRPr>
          </a:p>
        </p:txBody>
      </p:sp>
      <p:sp>
        <p:nvSpPr>
          <p:cNvPr id="951" name="Google Shape;951;p107"/>
          <p:cNvSpPr txBox="1"/>
          <p:nvPr/>
        </p:nvSpPr>
        <p:spPr>
          <a:xfrm>
            <a:off x="1715700" y="47649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952" name="Google Shape;952;p107"/>
          <p:cNvSpPr txBox="1"/>
          <p:nvPr/>
        </p:nvSpPr>
        <p:spPr>
          <a:xfrm>
            <a:off x="629400" y="4121650"/>
            <a:ext cx="7885200" cy="6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rgbClr val="333333"/>
              </a:solidFill>
              <a:highlight>
                <a:srgbClr val="F7B8B8"/>
              </a:highlight>
            </a:endParaRPr>
          </a:p>
          <a:p>
            <a:pPr indent="0" lvl="0" marL="0" rtl="0" algn="l">
              <a:spcBef>
                <a:spcPts val="0"/>
              </a:spcBef>
              <a:spcAft>
                <a:spcPts val="0"/>
              </a:spcAft>
              <a:buNone/>
            </a:pPr>
            <a:r>
              <a:t/>
            </a:r>
            <a:endParaRPr b="1">
              <a:latin typeface="Playfair Display"/>
              <a:ea typeface="Playfair Display"/>
              <a:cs typeface="Playfair Display"/>
              <a:sym typeface="Playfair Display"/>
            </a:endParaRPr>
          </a:p>
        </p:txBody>
      </p:sp>
      <p:sp>
        <p:nvSpPr>
          <p:cNvPr id="953" name="Google Shape;953;p107"/>
          <p:cNvSpPr txBox="1"/>
          <p:nvPr/>
        </p:nvSpPr>
        <p:spPr>
          <a:xfrm>
            <a:off x="1853750" y="4686600"/>
            <a:ext cx="62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954" name="Google Shape;954;p107"/>
          <p:cNvSpPr txBox="1"/>
          <p:nvPr/>
        </p:nvSpPr>
        <p:spPr>
          <a:xfrm>
            <a:off x="1462100" y="4764925"/>
            <a:ext cx="66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r>
              <a:rPr b="1"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955" name="Google Shape;955;p10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956" name="Google Shape;956;p107"/>
          <p:cNvGraphicFramePr/>
          <p:nvPr/>
        </p:nvGraphicFramePr>
        <p:xfrm>
          <a:off x="1715650" y="728725"/>
          <a:ext cx="3000000" cy="3000000"/>
        </p:xfrm>
        <a:graphic>
          <a:graphicData uri="http://schemas.openxmlformats.org/drawingml/2006/table">
            <a:tbl>
              <a:tblPr>
                <a:noFill/>
                <a:tableStyleId>{8B9C561A-6C69-40EC-8C2F-D384B77F20B5}</a:tableStyleId>
              </a:tblPr>
              <a:tblGrid>
                <a:gridCol w="1436725"/>
                <a:gridCol w="1436725"/>
                <a:gridCol w="1436725"/>
                <a:gridCol w="1436725"/>
              </a:tblGrid>
              <a:tr h="387850">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Class</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Precision</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Recall</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F1-score</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Person1</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0.78</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0.83</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Person2</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0.74</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0.77</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0.75</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Person3</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0.71</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0.75</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Person4</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0.83</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0.81</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Person5</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0.78</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0.83</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Person6</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0.88</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0.73</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0.79</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Person7</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0.86</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0.83</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0.84</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Person8</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0.77</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0.80</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0.78</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Person9</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0.72</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0.77</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0.74</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38785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Person10</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0.92</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0.77</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0.83</a:t>
                      </a:r>
                      <a:endParaRPr>
                        <a:latin typeface="Playfair Display"/>
                        <a:ea typeface="Playfair Display"/>
                        <a:cs typeface="Playfair Display"/>
                        <a:sym typeface="Playfair Display"/>
                      </a:endParaRPr>
                    </a:p>
                  </a:txBody>
                  <a:tcPr marT="91425" marB="91425" marR="91425" marL="91425">
                    <a:lnL cap="flat" cmpd="sng" w="19050">
                      <a:solidFill>
                        <a:srgbClr val="741B47"/>
                      </a:solidFill>
                      <a:prstDash val="solid"/>
                      <a:round/>
                      <a:headEnd len="sm" w="sm" type="none"/>
                      <a:tailEnd len="sm" w="sm" type="none"/>
                    </a:lnL>
                    <a:lnR cap="flat" cmpd="sng" w="19050">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960" name="Shape 960"/>
        <p:cNvGrpSpPr/>
        <p:nvPr/>
      </p:nvGrpSpPr>
      <p:grpSpPr>
        <a:xfrm>
          <a:off x="0" y="0"/>
          <a:ext cx="0" cy="0"/>
          <a:chOff x="0" y="0"/>
          <a:chExt cx="0" cy="0"/>
        </a:xfrm>
      </p:grpSpPr>
      <p:sp>
        <p:nvSpPr>
          <p:cNvPr id="961" name="Google Shape;961;p108"/>
          <p:cNvSpPr txBox="1"/>
          <p:nvPr>
            <p:ph type="title"/>
          </p:nvPr>
        </p:nvSpPr>
        <p:spPr>
          <a:xfrm>
            <a:off x="246425" y="266000"/>
            <a:ext cx="8520600" cy="6153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RESULT ANALYSIS</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962" name="Google Shape;962;p108"/>
          <p:cNvSpPr txBox="1"/>
          <p:nvPr>
            <p:ph idx="1" type="body"/>
          </p:nvPr>
        </p:nvSpPr>
        <p:spPr>
          <a:xfrm>
            <a:off x="311700" y="903025"/>
            <a:ext cx="8520600" cy="426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t/>
            </a:r>
            <a:endParaRPr sz="1200">
              <a:solidFill>
                <a:srgbClr val="333333"/>
              </a:solidFill>
              <a:highlight>
                <a:srgbClr val="F7B8B8"/>
              </a:highlight>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200">
              <a:solidFill>
                <a:srgbClr val="333333"/>
              </a:solidFill>
              <a:highlight>
                <a:srgbClr val="F7B8B8"/>
              </a:highlight>
              <a:latin typeface="Arial"/>
              <a:ea typeface="Arial"/>
              <a:cs typeface="Arial"/>
              <a:sym typeface="Arial"/>
            </a:endParaRPr>
          </a:p>
          <a:p>
            <a:pPr indent="0" lvl="0" marL="0" rtl="0" algn="l">
              <a:spcBef>
                <a:spcPts val="1200"/>
              </a:spcBef>
              <a:spcAft>
                <a:spcPts val="0"/>
              </a:spcAft>
              <a:buNone/>
            </a:pPr>
            <a:r>
              <a:rPr lang="en-GB" sz="1600">
                <a:solidFill>
                  <a:srgbClr val="333333"/>
                </a:solidFill>
                <a:highlight>
                  <a:srgbClr val="F7B8B8"/>
                </a:highlight>
                <a:latin typeface="Arial"/>
                <a:ea typeface="Arial"/>
                <a:cs typeface="Arial"/>
                <a:sym typeface="Arial"/>
              </a:rPr>
              <a:t>       </a:t>
            </a:r>
            <a:endParaRPr sz="1600">
              <a:solidFill>
                <a:srgbClr val="333333"/>
              </a:solidFill>
              <a:highlight>
                <a:srgbClr val="F7B8B8"/>
              </a:highlight>
              <a:latin typeface="Arial"/>
              <a:ea typeface="Arial"/>
              <a:cs typeface="Arial"/>
              <a:sym typeface="Arial"/>
            </a:endParaRPr>
          </a:p>
          <a:p>
            <a:pPr indent="0" lvl="0" marL="0" rtl="0" algn="l">
              <a:spcBef>
                <a:spcPts val="1200"/>
              </a:spcBef>
              <a:spcAft>
                <a:spcPts val="1200"/>
              </a:spcAft>
              <a:buNone/>
            </a:pPr>
            <a:r>
              <a:rPr lang="en-GB" sz="1600">
                <a:solidFill>
                  <a:srgbClr val="333333"/>
                </a:solidFill>
                <a:highlight>
                  <a:srgbClr val="F7B8B8"/>
                </a:highlight>
                <a:latin typeface="Arial"/>
                <a:ea typeface="Arial"/>
                <a:cs typeface="Arial"/>
                <a:sym typeface="Arial"/>
              </a:rPr>
              <a:t> </a:t>
            </a:r>
            <a:endParaRPr sz="1600">
              <a:solidFill>
                <a:srgbClr val="333333"/>
              </a:solidFill>
              <a:highlight>
                <a:srgbClr val="F7B8B8"/>
              </a:highlight>
              <a:latin typeface="Arial"/>
              <a:ea typeface="Arial"/>
              <a:cs typeface="Arial"/>
              <a:sym typeface="Arial"/>
            </a:endParaRPr>
          </a:p>
        </p:txBody>
      </p:sp>
      <p:sp>
        <p:nvSpPr>
          <p:cNvPr id="963" name="Google Shape;963;p108"/>
          <p:cNvSpPr txBox="1"/>
          <p:nvPr/>
        </p:nvSpPr>
        <p:spPr>
          <a:xfrm>
            <a:off x="1715700" y="47649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964" name="Google Shape;964;p108"/>
          <p:cNvSpPr txBox="1"/>
          <p:nvPr/>
        </p:nvSpPr>
        <p:spPr>
          <a:xfrm>
            <a:off x="629400" y="4121650"/>
            <a:ext cx="7885200" cy="6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rgbClr val="333333"/>
              </a:solidFill>
              <a:highlight>
                <a:srgbClr val="F7B8B8"/>
              </a:highlight>
            </a:endParaRPr>
          </a:p>
          <a:p>
            <a:pPr indent="0" lvl="0" marL="0" rtl="0" algn="l">
              <a:spcBef>
                <a:spcPts val="0"/>
              </a:spcBef>
              <a:spcAft>
                <a:spcPts val="0"/>
              </a:spcAft>
              <a:buNone/>
            </a:pPr>
            <a:r>
              <a:t/>
            </a:r>
            <a:endParaRPr b="1">
              <a:latin typeface="Playfair Display"/>
              <a:ea typeface="Playfair Display"/>
              <a:cs typeface="Playfair Display"/>
              <a:sym typeface="Playfair Display"/>
            </a:endParaRPr>
          </a:p>
        </p:txBody>
      </p:sp>
      <p:sp>
        <p:nvSpPr>
          <p:cNvPr id="965" name="Google Shape;965;p108"/>
          <p:cNvSpPr txBox="1"/>
          <p:nvPr/>
        </p:nvSpPr>
        <p:spPr>
          <a:xfrm>
            <a:off x="1853750" y="4686600"/>
            <a:ext cx="62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966" name="Google Shape;966;p108"/>
          <p:cNvSpPr txBox="1"/>
          <p:nvPr/>
        </p:nvSpPr>
        <p:spPr>
          <a:xfrm>
            <a:off x="1462100" y="4764925"/>
            <a:ext cx="66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r>
              <a:rPr b="1"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967" name="Google Shape;967;p10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68" name="Google Shape;968;p108"/>
          <p:cNvSpPr txBox="1"/>
          <p:nvPr/>
        </p:nvSpPr>
        <p:spPr>
          <a:xfrm>
            <a:off x="311700" y="4516900"/>
            <a:ext cx="751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Playfair Display"/>
              <a:ea typeface="Playfair Display"/>
              <a:cs typeface="Playfair Display"/>
              <a:sym typeface="Playfair Display"/>
            </a:endParaRPr>
          </a:p>
        </p:txBody>
      </p:sp>
      <p:graphicFrame>
        <p:nvGraphicFramePr>
          <p:cNvPr id="969" name="Google Shape;969;p108"/>
          <p:cNvGraphicFramePr/>
          <p:nvPr/>
        </p:nvGraphicFramePr>
        <p:xfrm>
          <a:off x="2531525" y="1870775"/>
          <a:ext cx="3000000" cy="3000000"/>
        </p:xfrm>
        <a:graphic>
          <a:graphicData uri="http://schemas.openxmlformats.org/drawingml/2006/table">
            <a:tbl>
              <a:tblPr>
                <a:noFill/>
                <a:tableStyleId>{8B9C561A-6C69-40EC-8C2F-D384B77F20B5}</a:tableStyleId>
              </a:tblPr>
              <a:tblGrid>
                <a:gridCol w="1971100"/>
                <a:gridCol w="1971100"/>
              </a:tblGrid>
              <a:tr h="750300">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Algorithm</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GB" u="sng">
                          <a:solidFill>
                            <a:srgbClr val="7A04C9"/>
                          </a:solidFill>
                          <a:latin typeface="Playfair Display"/>
                          <a:ea typeface="Playfair Display"/>
                          <a:cs typeface="Playfair Display"/>
                          <a:sym typeface="Playfair Display"/>
                        </a:rPr>
                        <a:t>FPS</a:t>
                      </a:r>
                      <a:endParaRPr b="1" u="sng">
                        <a:solidFill>
                          <a:srgbClr val="7A04C9"/>
                        </a:solidFill>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750300">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HAAR Cascade</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Playfair Display"/>
                          <a:ea typeface="Playfair Display"/>
                          <a:cs typeface="Playfair Display"/>
                          <a:sym typeface="Playfair Display"/>
                        </a:rPr>
                        <a:t>15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750300">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YOLOv5</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2"/>
                          </a:solidFill>
                          <a:latin typeface="Playfair Display"/>
                          <a:ea typeface="Playfair Display"/>
                          <a:cs typeface="Playfair Display"/>
                          <a:sym typeface="Playfair Display"/>
                        </a:rPr>
                        <a:t>1.4</a:t>
                      </a:r>
                      <a:endParaRPr>
                        <a:latin typeface="Playfair Display"/>
                        <a:ea typeface="Playfair Display"/>
                        <a:cs typeface="Playfair Display"/>
                        <a:sym typeface="Playfair Display"/>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973" name="Shape 973"/>
        <p:cNvGrpSpPr/>
        <p:nvPr/>
      </p:nvGrpSpPr>
      <p:grpSpPr>
        <a:xfrm>
          <a:off x="0" y="0"/>
          <a:ext cx="0" cy="0"/>
          <a:chOff x="0" y="0"/>
          <a:chExt cx="0" cy="0"/>
        </a:xfrm>
      </p:grpSpPr>
      <p:sp>
        <p:nvSpPr>
          <p:cNvPr id="974" name="Google Shape;974;p109"/>
          <p:cNvSpPr txBox="1"/>
          <p:nvPr>
            <p:ph type="title"/>
          </p:nvPr>
        </p:nvSpPr>
        <p:spPr>
          <a:xfrm>
            <a:off x="246425" y="266000"/>
            <a:ext cx="8520600" cy="6153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highlight>
                  <a:srgbClr val="CCCCCC"/>
                </a:highlight>
              </a:rPr>
              <a:t>FUTURE PLAN</a:t>
            </a:r>
            <a:endParaRPr>
              <a:highlight>
                <a:srgbClr val="CCCCCC"/>
              </a:highlight>
            </a:endParaRPr>
          </a:p>
          <a:p>
            <a:pPr indent="0" lvl="0" marL="0" rtl="0" algn="l">
              <a:spcBef>
                <a:spcPts val="0"/>
              </a:spcBef>
              <a:spcAft>
                <a:spcPts val="0"/>
              </a:spcAft>
              <a:buNone/>
            </a:pPr>
            <a:r>
              <a:t/>
            </a:r>
            <a:endParaRPr>
              <a:highlight>
                <a:srgbClr val="CCCCCC"/>
              </a:highlight>
            </a:endParaRPr>
          </a:p>
        </p:txBody>
      </p:sp>
      <p:sp>
        <p:nvSpPr>
          <p:cNvPr id="975" name="Google Shape;975;p109"/>
          <p:cNvSpPr txBox="1"/>
          <p:nvPr>
            <p:ph idx="1" type="body"/>
          </p:nvPr>
        </p:nvSpPr>
        <p:spPr>
          <a:xfrm>
            <a:off x="311700" y="1024900"/>
            <a:ext cx="8520600" cy="4262100"/>
          </a:xfrm>
          <a:prstGeom prst="rect">
            <a:avLst/>
          </a:prstGeom>
        </p:spPr>
        <p:txBody>
          <a:bodyPr anchorCtr="0" anchor="t" bIns="91425" lIns="91425" spcFirstLastPara="1" rIns="91425" wrap="square" tIns="91425">
            <a:normAutofit/>
          </a:bodyPr>
          <a:lstStyle/>
          <a:p>
            <a:pPr indent="-363793" lvl="0" marL="457200" rtl="0" algn="l">
              <a:spcBef>
                <a:spcPts val="1200"/>
              </a:spcBef>
              <a:spcAft>
                <a:spcPts val="0"/>
              </a:spcAft>
              <a:buClr>
                <a:srgbClr val="333333"/>
              </a:buClr>
              <a:buSzPts val="2129"/>
              <a:buAutoNum type="arabicPeriod"/>
            </a:pPr>
            <a:r>
              <a:rPr lang="en-GB" sz="2129">
                <a:solidFill>
                  <a:srgbClr val="333333"/>
                </a:solidFill>
                <a:highlight>
                  <a:srgbClr val="F7B8B8"/>
                </a:highlight>
              </a:rPr>
              <a:t>Authentication of appropriate persons in different organizations</a:t>
            </a:r>
            <a:endParaRPr sz="2129">
              <a:solidFill>
                <a:srgbClr val="333333"/>
              </a:solidFill>
              <a:highlight>
                <a:srgbClr val="F7B8B8"/>
              </a:highlight>
            </a:endParaRPr>
          </a:p>
          <a:p>
            <a:pPr indent="-363793" lvl="0" marL="457200" rtl="0" algn="l">
              <a:spcBef>
                <a:spcPts val="0"/>
              </a:spcBef>
              <a:spcAft>
                <a:spcPts val="0"/>
              </a:spcAft>
              <a:buClr>
                <a:srgbClr val="333333"/>
              </a:buClr>
              <a:buSzPts val="2129"/>
              <a:buAutoNum type="arabicPeriod"/>
            </a:pPr>
            <a:r>
              <a:rPr lang="en-GB" sz="2129">
                <a:solidFill>
                  <a:srgbClr val="333333"/>
                </a:solidFill>
                <a:highlight>
                  <a:srgbClr val="F7B8B8"/>
                </a:highlight>
              </a:rPr>
              <a:t>Interconnectivity between devices</a:t>
            </a:r>
            <a:endParaRPr sz="2129">
              <a:solidFill>
                <a:srgbClr val="333333"/>
              </a:solidFill>
              <a:highlight>
                <a:srgbClr val="F7B8B8"/>
              </a:highlight>
            </a:endParaRPr>
          </a:p>
          <a:p>
            <a:pPr indent="-363793" lvl="0" marL="457200" rtl="0" algn="l">
              <a:spcBef>
                <a:spcPts val="0"/>
              </a:spcBef>
              <a:spcAft>
                <a:spcPts val="0"/>
              </a:spcAft>
              <a:buClr>
                <a:srgbClr val="333333"/>
              </a:buClr>
              <a:buSzPts val="2129"/>
              <a:buAutoNum type="arabicPeriod"/>
            </a:pPr>
            <a:r>
              <a:rPr lang="en-GB" sz="2129">
                <a:solidFill>
                  <a:srgbClr val="333333"/>
                </a:solidFill>
                <a:highlight>
                  <a:srgbClr val="F7B8B8"/>
                </a:highlight>
              </a:rPr>
              <a:t>Use of fabricated device to minimize the cost of whole system</a:t>
            </a:r>
            <a:endParaRPr sz="2129">
              <a:solidFill>
                <a:srgbClr val="333333"/>
              </a:solidFill>
              <a:highlight>
                <a:srgbClr val="F7B8B8"/>
              </a:highlight>
            </a:endParaRPr>
          </a:p>
          <a:p>
            <a:pPr indent="-363793" lvl="0" marL="457200" rtl="0" algn="l">
              <a:spcBef>
                <a:spcPts val="0"/>
              </a:spcBef>
              <a:spcAft>
                <a:spcPts val="0"/>
              </a:spcAft>
              <a:buClr>
                <a:srgbClr val="333333"/>
              </a:buClr>
              <a:buSzPts val="2129"/>
              <a:buAutoNum type="arabicPeriod"/>
            </a:pPr>
            <a:r>
              <a:rPr lang="en-GB" sz="2129">
                <a:solidFill>
                  <a:srgbClr val="333333"/>
                </a:solidFill>
                <a:highlight>
                  <a:srgbClr val="F7B8B8"/>
                </a:highlight>
              </a:rPr>
              <a:t>System Oriented Platform or API development</a:t>
            </a:r>
            <a:endParaRPr sz="2129">
              <a:solidFill>
                <a:srgbClr val="333333"/>
              </a:solidFill>
              <a:highlight>
                <a:srgbClr val="F7B8B8"/>
              </a:highlight>
            </a:endParaRPr>
          </a:p>
          <a:p>
            <a:pPr indent="-363793" lvl="0" marL="457200" rtl="0" algn="l">
              <a:spcBef>
                <a:spcPts val="0"/>
              </a:spcBef>
              <a:spcAft>
                <a:spcPts val="0"/>
              </a:spcAft>
              <a:buClr>
                <a:srgbClr val="333333"/>
              </a:buClr>
              <a:buSzPts val="2129"/>
              <a:buAutoNum type="arabicPeriod"/>
            </a:pPr>
            <a:r>
              <a:rPr lang="en-GB" sz="2129">
                <a:solidFill>
                  <a:srgbClr val="333333"/>
                </a:solidFill>
                <a:highlight>
                  <a:srgbClr val="F7B8B8"/>
                </a:highlight>
              </a:rPr>
              <a:t>Creating open data system</a:t>
            </a:r>
            <a:endParaRPr sz="2129">
              <a:solidFill>
                <a:srgbClr val="333333"/>
              </a:solidFill>
              <a:highlight>
                <a:srgbClr val="F7B8B8"/>
              </a:highlight>
            </a:endParaRPr>
          </a:p>
        </p:txBody>
      </p:sp>
      <p:sp>
        <p:nvSpPr>
          <p:cNvPr id="976" name="Google Shape;976;p109"/>
          <p:cNvSpPr txBox="1"/>
          <p:nvPr/>
        </p:nvSpPr>
        <p:spPr>
          <a:xfrm>
            <a:off x="1715700" y="4764925"/>
            <a:ext cx="59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977" name="Google Shape;977;p109"/>
          <p:cNvSpPr txBox="1"/>
          <p:nvPr/>
        </p:nvSpPr>
        <p:spPr>
          <a:xfrm>
            <a:off x="729150" y="4213025"/>
            <a:ext cx="7885200" cy="7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GB" sz="1200">
                <a:solidFill>
                  <a:srgbClr val="333333"/>
                </a:solidFill>
                <a:highlight>
                  <a:srgbClr val="F7B8B8"/>
                </a:highlight>
              </a:rPr>
              <a:t>.</a:t>
            </a:r>
            <a:endParaRPr sz="1200">
              <a:solidFill>
                <a:srgbClr val="333333"/>
              </a:solidFill>
              <a:highlight>
                <a:srgbClr val="F7B8B8"/>
              </a:highlight>
            </a:endParaRPr>
          </a:p>
          <a:p>
            <a:pPr indent="0" lvl="0" marL="0" rtl="0" algn="l">
              <a:spcBef>
                <a:spcPts val="1000"/>
              </a:spcBef>
              <a:spcAft>
                <a:spcPts val="0"/>
              </a:spcAft>
              <a:buNone/>
            </a:pPr>
            <a:r>
              <a:t/>
            </a:r>
            <a:endParaRPr b="1">
              <a:latin typeface="Playfair Display"/>
              <a:ea typeface="Playfair Display"/>
              <a:cs typeface="Playfair Display"/>
              <a:sym typeface="Playfair Display"/>
            </a:endParaRPr>
          </a:p>
        </p:txBody>
      </p:sp>
      <p:sp>
        <p:nvSpPr>
          <p:cNvPr id="978" name="Google Shape;978;p109"/>
          <p:cNvSpPr txBox="1"/>
          <p:nvPr/>
        </p:nvSpPr>
        <p:spPr>
          <a:xfrm>
            <a:off x="1853750" y="4686600"/>
            <a:ext cx="62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979" name="Google Shape;979;p109"/>
          <p:cNvSpPr txBox="1"/>
          <p:nvPr/>
        </p:nvSpPr>
        <p:spPr>
          <a:xfrm>
            <a:off x="1462100" y="4764925"/>
            <a:ext cx="66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                        </a:t>
            </a:r>
            <a:r>
              <a:rPr b="1" lang="en-GB">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sp>
        <p:nvSpPr>
          <p:cNvPr id="980" name="Google Shape;980;p10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984" name="Shape 984"/>
        <p:cNvGrpSpPr/>
        <p:nvPr/>
      </p:nvGrpSpPr>
      <p:grpSpPr>
        <a:xfrm>
          <a:off x="0" y="0"/>
          <a:ext cx="0" cy="0"/>
          <a:chOff x="0" y="0"/>
          <a:chExt cx="0" cy="0"/>
        </a:xfrm>
      </p:grpSpPr>
      <p:sp>
        <p:nvSpPr>
          <p:cNvPr id="985" name="Google Shape;985;p110"/>
          <p:cNvSpPr txBox="1"/>
          <p:nvPr>
            <p:ph type="title"/>
          </p:nvPr>
        </p:nvSpPr>
        <p:spPr>
          <a:xfrm>
            <a:off x="366600" y="320500"/>
            <a:ext cx="8520600" cy="572700"/>
          </a:xfrm>
          <a:prstGeom prst="rect">
            <a:avLst/>
          </a:prstGeom>
          <a:solidFill>
            <a:srgbClr val="36E1E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rgbClr val="CCCCCC"/>
                </a:highlight>
              </a:rPr>
              <a:t>REFERENCES</a:t>
            </a:r>
            <a:endParaRPr>
              <a:highlight>
                <a:srgbClr val="CCCCCC"/>
              </a:highlight>
            </a:endParaRPr>
          </a:p>
        </p:txBody>
      </p:sp>
      <p:sp>
        <p:nvSpPr>
          <p:cNvPr id="986" name="Google Shape;986;p110"/>
          <p:cNvSpPr txBox="1"/>
          <p:nvPr>
            <p:ph idx="1" type="body"/>
          </p:nvPr>
        </p:nvSpPr>
        <p:spPr>
          <a:xfrm>
            <a:off x="311700" y="1056700"/>
            <a:ext cx="8630400" cy="3576900"/>
          </a:xfrm>
          <a:prstGeom prst="rect">
            <a:avLst/>
          </a:prstGeom>
        </p:spPr>
        <p:txBody>
          <a:bodyPr anchorCtr="0" anchor="t" bIns="91425" lIns="91425" spcFirstLastPara="1" rIns="91425" wrap="square" tIns="91425">
            <a:normAutofit fontScale="25000" lnSpcReduction="20000"/>
          </a:bodyPr>
          <a:lstStyle/>
          <a:p>
            <a:pPr indent="0" lvl="0" marL="0" rtl="0" algn="l">
              <a:lnSpc>
                <a:spcPct val="95000"/>
              </a:lnSpc>
              <a:spcBef>
                <a:spcPts val="0"/>
              </a:spcBef>
              <a:spcAft>
                <a:spcPts val="0"/>
              </a:spcAft>
              <a:buSzPts val="254"/>
              <a:buNone/>
            </a:pPr>
            <a:r>
              <a:rPr lang="en-GB" sz="4430"/>
              <a:t>1)</a:t>
            </a:r>
            <a:r>
              <a:rPr lang="en-GB" sz="4430"/>
              <a:t>HEARD: An Automatic Human EAR Detection Technique.</a:t>
            </a:r>
            <a:endParaRPr sz="4430"/>
          </a:p>
          <a:p>
            <a:pPr indent="0" lvl="0" marL="0" rtl="0" algn="l">
              <a:lnSpc>
                <a:spcPct val="95000"/>
              </a:lnSpc>
              <a:spcBef>
                <a:spcPts val="1200"/>
              </a:spcBef>
              <a:spcAft>
                <a:spcPts val="0"/>
              </a:spcAft>
              <a:buSzPts val="254"/>
              <a:buNone/>
            </a:pPr>
            <a:r>
              <a:rPr lang="en-GB" sz="4430"/>
              <a:t>2)Automatic Ear Detection and Feature Extraction using Geometric Morphometrics and  Convolutional Neural Networks</a:t>
            </a:r>
            <a:endParaRPr sz="4430"/>
          </a:p>
          <a:p>
            <a:pPr indent="0" lvl="0" marL="0" rtl="0" algn="l">
              <a:lnSpc>
                <a:spcPct val="95000"/>
              </a:lnSpc>
              <a:spcBef>
                <a:spcPts val="1200"/>
              </a:spcBef>
              <a:spcAft>
                <a:spcPts val="0"/>
              </a:spcAft>
              <a:buSzPts val="254"/>
              <a:buNone/>
            </a:pPr>
            <a:r>
              <a:rPr lang="en-GB" sz="4430"/>
              <a:t>3)Real-Time Human Ear Detection Based on the Joint of Yolo and  Retina Face.</a:t>
            </a:r>
            <a:endParaRPr sz="4430"/>
          </a:p>
          <a:p>
            <a:pPr indent="0" lvl="0" marL="0" rtl="0" algn="l">
              <a:lnSpc>
                <a:spcPct val="95000"/>
              </a:lnSpc>
              <a:spcBef>
                <a:spcPts val="1200"/>
              </a:spcBef>
              <a:spcAft>
                <a:spcPts val="0"/>
              </a:spcAft>
              <a:buSzPts val="254"/>
              <a:buNone/>
            </a:pPr>
            <a:r>
              <a:rPr lang="en-GB" sz="4430"/>
              <a:t>4)Real time Ear Recognition using Deep Learning.</a:t>
            </a:r>
            <a:endParaRPr sz="4430"/>
          </a:p>
          <a:p>
            <a:pPr indent="0" lvl="0" marL="0" rtl="0" algn="l">
              <a:lnSpc>
                <a:spcPct val="95000"/>
              </a:lnSpc>
              <a:spcBef>
                <a:spcPts val="1200"/>
              </a:spcBef>
              <a:spcAft>
                <a:spcPts val="0"/>
              </a:spcAft>
              <a:buSzPts val="254"/>
              <a:buNone/>
            </a:pPr>
            <a:r>
              <a:rPr lang="en-GB" sz="4430"/>
              <a:t>5)A Deep Learning Approach for Person Identification using Ear Biometrics.</a:t>
            </a:r>
            <a:endParaRPr sz="4430"/>
          </a:p>
          <a:p>
            <a:pPr indent="0" lvl="0" marL="0" rtl="0" algn="l">
              <a:lnSpc>
                <a:spcPct val="95000"/>
              </a:lnSpc>
              <a:spcBef>
                <a:spcPts val="1200"/>
              </a:spcBef>
              <a:spcAft>
                <a:spcPts val="0"/>
              </a:spcAft>
              <a:buSzPts val="254"/>
              <a:buNone/>
            </a:pPr>
            <a:r>
              <a:rPr lang="en-GB" sz="4430"/>
              <a:t>6)A Real-time Machine Learning-Based Person Recognition System with Ear Biometrics.</a:t>
            </a:r>
            <a:endParaRPr sz="4430"/>
          </a:p>
          <a:p>
            <a:pPr indent="0" lvl="0" marL="0" rtl="0" algn="l">
              <a:spcBef>
                <a:spcPts val="1200"/>
              </a:spcBef>
              <a:spcAft>
                <a:spcPts val="0"/>
              </a:spcAft>
              <a:buClr>
                <a:schemeClr val="dk2"/>
              </a:buClr>
              <a:buSzPct val="25789"/>
              <a:buFont typeface="Arial"/>
              <a:buNone/>
            </a:pPr>
            <a:r>
              <a:rPr b="1" lang="en-GB" sz="4265">
                <a:solidFill>
                  <a:srgbClr val="5A5A5A"/>
                </a:solidFill>
                <a:highlight>
                  <a:srgbClr val="F7B8B8"/>
                </a:highlight>
                <a:uFill>
                  <a:noFill/>
                </a:uFill>
                <a:latin typeface="Arial"/>
                <a:ea typeface="Arial"/>
                <a:cs typeface="Arial"/>
                <a:sym typeface="Arial"/>
                <a:hlinkClick r:id="rId3">
                  <a:extLst>
                    <a:ext uri="{A12FA001-AC4F-418D-AE19-62706E023703}">
                      <ahyp:hlinkClr val="tx"/>
                    </a:ext>
                  </a:extLst>
                </a:hlinkClick>
              </a:rPr>
              <a:t>7)</a:t>
            </a:r>
            <a:r>
              <a:rPr b="1" lang="en-GB" sz="4265" u="sng">
                <a:solidFill>
                  <a:srgbClr val="1155CC"/>
                </a:solidFill>
                <a:highlight>
                  <a:srgbClr val="F7B8B8"/>
                </a:highlight>
                <a:latin typeface="Arial"/>
                <a:ea typeface="Arial"/>
                <a:cs typeface="Arial"/>
                <a:sym typeface="Arial"/>
                <a:hlinkClick r:id="rId4">
                  <a:extLst>
                    <a:ext uri="{A12FA001-AC4F-418D-AE19-62706E023703}">
                      <ahyp:hlinkClr val="tx"/>
                    </a:ext>
                  </a:extLst>
                </a:hlinkClick>
              </a:rPr>
              <a:t>https://developer.nvidia.com/embedded/jetpack</a:t>
            </a:r>
            <a:endParaRPr b="1" sz="4265" u="sng">
              <a:solidFill>
                <a:srgbClr val="1155CC"/>
              </a:solidFill>
              <a:highlight>
                <a:srgbClr val="F7B8B8"/>
              </a:highlight>
              <a:latin typeface="Arial"/>
              <a:ea typeface="Arial"/>
              <a:cs typeface="Arial"/>
              <a:sym typeface="Arial"/>
            </a:endParaRPr>
          </a:p>
          <a:p>
            <a:pPr indent="0" lvl="0" marL="0" rtl="0" algn="l">
              <a:spcBef>
                <a:spcPts val="1200"/>
              </a:spcBef>
              <a:spcAft>
                <a:spcPts val="0"/>
              </a:spcAft>
              <a:buClr>
                <a:schemeClr val="dk2"/>
              </a:buClr>
              <a:buSzPct val="25789"/>
              <a:buFont typeface="Arial"/>
              <a:buNone/>
            </a:pPr>
            <a:r>
              <a:rPr b="1" lang="en-GB" sz="4265">
                <a:solidFill>
                  <a:srgbClr val="5A5A5A"/>
                </a:solidFill>
                <a:highlight>
                  <a:srgbClr val="F7B8B8"/>
                </a:highlight>
                <a:latin typeface="Arial"/>
                <a:ea typeface="Arial"/>
                <a:cs typeface="Arial"/>
                <a:sym typeface="Arial"/>
              </a:rPr>
              <a:t>8)  </a:t>
            </a:r>
            <a:r>
              <a:rPr b="1" lang="en-GB" sz="4265" u="sng">
                <a:solidFill>
                  <a:srgbClr val="1155CC"/>
                </a:solidFill>
                <a:highlight>
                  <a:srgbClr val="F7B8B8"/>
                </a:highlight>
                <a:latin typeface="Arial"/>
                <a:ea typeface="Arial"/>
                <a:cs typeface="Arial"/>
                <a:sym typeface="Arial"/>
                <a:hlinkClick r:id="rId5">
                  <a:extLst>
                    <a:ext uri="{A12FA001-AC4F-418D-AE19-62706E023703}">
                      <ahyp:hlinkClr val="tx"/>
                    </a:ext>
                  </a:extLst>
                </a:hlinkClick>
              </a:rPr>
              <a:t>https://www.forecr.io/blogs/bsp-development/change-root-file-system-to-sd-card-directly</a:t>
            </a:r>
            <a:endParaRPr b="1" sz="4265" u="sng">
              <a:solidFill>
                <a:srgbClr val="1155CC"/>
              </a:solidFill>
              <a:highlight>
                <a:srgbClr val="F7B8B8"/>
              </a:highlight>
              <a:latin typeface="Arial"/>
              <a:ea typeface="Arial"/>
              <a:cs typeface="Arial"/>
              <a:sym typeface="Arial"/>
            </a:endParaRPr>
          </a:p>
          <a:p>
            <a:pPr indent="0" lvl="0" marL="0" rtl="0" algn="l">
              <a:spcBef>
                <a:spcPts val="1200"/>
              </a:spcBef>
              <a:spcAft>
                <a:spcPts val="0"/>
              </a:spcAft>
              <a:buClr>
                <a:schemeClr val="dk2"/>
              </a:buClr>
              <a:buSzPct val="25789"/>
              <a:buFont typeface="Arial"/>
              <a:buNone/>
            </a:pPr>
            <a:r>
              <a:rPr b="1" lang="en-GB" sz="4265">
                <a:solidFill>
                  <a:srgbClr val="5A5A5A"/>
                </a:solidFill>
                <a:highlight>
                  <a:srgbClr val="F7B8B8"/>
                </a:highlight>
                <a:latin typeface="Arial"/>
                <a:ea typeface="Arial"/>
                <a:cs typeface="Arial"/>
                <a:sym typeface="Arial"/>
              </a:rPr>
              <a:t>9) </a:t>
            </a:r>
            <a:r>
              <a:rPr b="1" lang="en-GB" sz="4265">
                <a:solidFill>
                  <a:srgbClr val="5A5A5A"/>
                </a:solidFill>
                <a:highlight>
                  <a:srgbClr val="F7B8B8"/>
                </a:highlight>
                <a:uFill>
                  <a:noFill/>
                </a:uFill>
                <a:latin typeface="Arial"/>
                <a:ea typeface="Arial"/>
                <a:cs typeface="Arial"/>
                <a:sym typeface="Arial"/>
                <a:hlinkClick r:id="rId6">
                  <a:extLst>
                    <a:ext uri="{A12FA001-AC4F-418D-AE19-62706E023703}">
                      <ahyp:hlinkClr val="tx"/>
                    </a:ext>
                  </a:extLst>
                </a:hlinkClick>
              </a:rPr>
              <a:t> </a:t>
            </a:r>
            <a:r>
              <a:rPr b="1" lang="en-GB" sz="4265" u="sng">
                <a:solidFill>
                  <a:srgbClr val="1155CC"/>
                </a:solidFill>
                <a:highlight>
                  <a:srgbClr val="F7B8B8"/>
                </a:highlight>
                <a:latin typeface="Arial"/>
                <a:ea typeface="Arial"/>
                <a:cs typeface="Arial"/>
                <a:sym typeface="Arial"/>
                <a:hlinkClick r:id="rId7">
                  <a:extLst>
                    <a:ext uri="{A12FA001-AC4F-418D-AE19-62706E023703}">
                      <ahyp:hlinkClr val="tx"/>
                    </a:ext>
                  </a:extLst>
                </a:hlinkClick>
              </a:rPr>
              <a:t>http://www.yahboom.net/study/jetson-nano</a:t>
            </a:r>
            <a:endParaRPr b="1" sz="4265" u="sng">
              <a:solidFill>
                <a:srgbClr val="1155CC"/>
              </a:solidFill>
              <a:highlight>
                <a:srgbClr val="F7B8B8"/>
              </a:highlight>
              <a:latin typeface="Arial"/>
              <a:ea typeface="Arial"/>
              <a:cs typeface="Arial"/>
              <a:sym typeface="Arial"/>
            </a:endParaRPr>
          </a:p>
          <a:p>
            <a:pPr indent="0" lvl="0" marL="0" rtl="0" algn="l">
              <a:spcBef>
                <a:spcPts val="1200"/>
              </a:spcBef>
              <a:spcAft>
                <a:spcPts val="0"/>
              </a:spcAft>
              <a:buClr>
                <a:schemeClr val="dk2"/>
              </a:buClr>
              <a:buSzPct val="25789"/>
              <a:buFont typeface="Arial"/>
              <a:buNone/>
            </a:pPr>
            <a:r>
              <a:rPr b="1" lang="en-GB" sz="4265">
                <a:solidFill>
                  <a:srgbClr val="5A5A5A"/>
                </a:solidFill>
                <a:highlight>
                  <a:srgbClr val="F7B8B8"/>
                </a:highlight>
                <a:latin typeface="Arial"/>
                <a:ea typeface="Arial"/>
                <a:cs typeface="Arial"/>
                <a:sym typeface="Arial"/>
              </a:rPr>
              <a:t>10)  </a:t>
            </a:r>
            <a:r>
              <a:rPr b="1" lang="en-GB" sz="4265" u="sng">
                <a:solidFill>
                  <a:srgbClr val="5A5A5A"/>
                </a:solidFill>
                <a:highlight>
                  <a:srgbClr val="F7B8B8"/>
                </a:highlight>
                <a:latin typeface="Arial"/>
                <a:ea typeface="Arial"/>
                <a:cs typeface="Arial"/>
                <a:sym typeface="Arial"/>
                <a:hlinkClick r:id="rId8">
                  <a:extLst>
                    <a:ext uri="{A12FA001-AC4F-418D-AE19-62706E023703}">
                      <ahyp:hlinkClr val="tx"/>
                    </a:ext>
                  </a:extLst>
                </a:hlinkClick>
              </a:rPr>
              <a:t> </a:t>
            </a:r>
            <a:r>
              <a:rPr b="1" lang="en-GB" sz="4265" u="sng">
                <a:solidFill>
                  <a:srgbClr val="1155CC"/>
                </a:solidFill>
                <a:highlight>
                  <a:srgbClr val="F7B8B8"/>
                </a:highlight>
                <a:latin typeface="Arial"/>
                <a:ea typeface="Arial"/>
                <a:cs typeface="Arial"/>
                <a:sym typeface="Arial"/>
                <a:hlinkClick r:id="rId9">
                  <a:extLst>
                    <a:ext uri="{A12FA001-AC4F-418D-AE19-62706E023703}">
                      <ahyp:hlinkClr val="tx"/>
                    </a:ext>
                  </a:extLst>
                </a:hlinkClick>
              </a:rPr>
              <a:t>https://github.com/conda-forge/miniforge</a:t>
            </a:r>
            <a:endParaRPr b="1" sz="4265" u="sng">
              <a:solidFill>
                <a:srgbClr val="1155CC"/>
              </a:solidFill>
              <a:highlight>
                <a:srgbClr val="F7B8B8"/>
              </a:highlight>
              <a:latin typeface="Arial"/>
              <a:ea typeface="Arial"/>
              <a:cs typeface="Arial"/>
              <a:sym typeface="Arial"/>
            </a:endParaRPr>
          </a:p>
          <a:p>
            <a:pPr indent="0" lvl="0" marL="0" rtl="0" algn="l">
              <a:spcBef>
                <a:spcPts val="1200"/>
              </a:spcBef>
              <a:spcAft>
                <a:spcPts val="0"/>
              </a:spcAft>
              <a:buClr>
                <a:schemeClr val="dk2"/>
              </a:buClr>
              <a:buSzPct val="25789"/>
              <a:buFont typeface="Arial"/>
              <a:buNone/>
            </a:pPr>
            <a:r>
              <a:rPr b="1" lang="en-GB" sz="4265">
                <a:solidFill>
                  <a:srgbClr val="5A5A5A"/>
                </a:solidFill>
                <a:highlight>
                  <a:srgbClr val="F7B8B8"/>
                </a:highlight>
                <a:latin typeface="Arial"/>
                <a:ea typeface="Arial"/>
                <a:cs typeface="Arial"/>
                <a:sym typeface="Arial"/>
              </a:rPr>
              <a:t>11)</a:t>
            </a:r>
            <a:r>
              <a:rPr b="1" lang="en-GB" sz="4265" u="sng">
                <a:solidFill>
                  <a:srgbClr val="5A5A5A"/>
                </a:solidFill>
                <a:highlight>
                  <a:srgbClr val="F7B8B8"/>
                </a:highlight>
                <a:latin typeface="Arial"/>
                <a:ea typeface="Arial"/>
                <a:cs typeface="Arial"/>
                <a:sym typeface="Arial"/>
              </a:rPr>
              <a:t>  </a:t>
            </a:r>
            <a:r>
              <a:rPr b="1" lang="en-GB" sz="4265" u="sng">
                <a:solidFill>
                  <a:srgbClr val="5A5A5A"/>
                </a:solidFill>
                <a:highlight>
                  <a:srgbClr val="F7B8B8"/>
                </a:highlight>
                <a:latin typeface="Arial"/>
                <a:ea typeface="Arial"/>
                <a:cs typeface="Arial"/>
                <a:sym typeface="Arial"/>
                <a:hlinkClick r:id="rId10">
                  <a:extLst>
                    <a:ext uri="{A12FA001-AC4F-418D-AE19-62706E023703}">
                      <ahyp:hlinkClr val="tx"/>
                    </a:ext>
                  </a:extLst>
                </a:hlinkClick>
              </a:rPr>
              <a:t> </a:t>
            </a:r>
            <a:r>
              <a:rPr b="1" lang="en-GB" sz="4265" u="sng">
                <a:solidFill>
                  <a:srgbClr val="1155CC"/>
                </a:solidFill>
                <a:highlight>
                  <a:srgbClr val="F7B8B8"/>
                </a:highlight>
                <a:latin typeface="Arial"/>
                <a:ea typeface="Arial"/>
                <a:cs typeface="Arial"/>
                <a:sym typeface="Arial"/>
                <a:hlinkClick r:id="rId11">
                  <a:extLst>
                    <a:ext uri="{A12FA001-AC4F-418D-AE19-62706E023703}">
                      <ahyp:hlinkClr val="tx"/>
                    </a:ext>
                  </a:extLst>
                </a:hlinkClick>
              </a:rPr>
              <a:t>https://sahilchachra.medium.com/setting-up-nvidias-jetson-nano-from-jetpack-to-yolov5-60a004bf48bc</a:t>
            </a:r>
            <a:endParaRPr b="1" sz="4265" u="sng">
              <a:solidFill>
                <a:srgbClr val="1155CC"/>
              </a:solidFill>
              <a:highlight>
                <a:srgbClr val="F7B8B8"/>
              </a:highlight>
              <a:latin typeface="Arial"/>
              <a:ea typeface="Arial"/>
              <a:cs typeface="Arial"/>
              <a:sym typeface="Arial"/>
            </a:endParaRPr>
          </a:p>
          <a:p>
            <a:pPr indent="0" lvl="0" marL="0" rtl="0" algn="l">
              <a:spcBef>
                <a:spcPts val="1200"/>
              </a:spcBef>
              <a:spcAft>
                <a:spcPts val="0"/>
              </a:spcAft>
              <a:buClr>
                <a:schemeClr val="dk2"/>
              </a:buClr>
              <a:buSzPct val="25789"/>
              <a:buFont typeface="Arial"/>
              <a:buNone/>
            </a:pPr>
            <a:r>
              <a:rPr b="1" lang="en-GB" sz="4265">
                <a:solidFill>
                  <a:srgbClr val="5A5A5A"/>
                </a:solidFill>
                <a:highlight>
                  <a:srgbClr val="F7B8B8"/>
                </a:highlight>
                <a:latin typeface="Arial"/>
                <a:ea typeface="Arial"/>
                <a:cs typeface="Arial"/>
                <a:sym typeface="Arial"/>
              </a:rPr>
              <a:t>12) </a:t>
            </a:r>
            <a:r>
              <a:rPr b="1" lang="en-GB" sz="4265" u="sng">
                <a:solidFill>
                  <a:srgbClr val="1155CC"/>
                </a:solidFill>
                <a:highlight>
                  <a:srgbClr val="F7B8B8"/>
                </a:highlight>
                <a:latin typeface="Arial"/>
                <a:ea typeface="Arial"/>
                <a:cs typeface="Arial"/>
                <a:sym typeface="Arial"/>
              </a:rPr>
              <a:t>https://app.diagrams.net/</a:t>
            </a:r>
            <a:endParaRPr b="1" sz="4265" u="sng">
              <a:solidFill>
                <a:srgbClr val="1155CC"/>
              </a:solidFill>
              <a:highlight>
                <a:srgbClr val="F7B8B8"/>
              </a:highlight>
              <a:latin typeface="Arial"/>
              <a:ea typeface="Arial"/>
              <a:cs typeface="Arial"/>
              <a:sym typeface="Arial"/>
            </a:endParaRPr>
          </a:p>
          <a:p>
            <a:pPr indent="0" lvl="0" marL="0" rtl="0" algn="l">
              <a:lnSpc>
                <a:spcPct val="95000"/>
              </a:lnSpc>
              <a:spcBef>
                <a:spcPts val="1200"/>
              </a:spcBef>
              <a:spcAft>
                <a:spcPts val="0"/>
              </a:spcAft>
              <a:buSzPct val="87339"/>
              <a:buNone/>
            </a:pPr>
            <a:r>
              <a:t/>
            </a:r>
            <a:endParaRPr sz="1165"/>
          </a:p>
          <a:p>
            <a:pPr indent="0" lvl="0" marL="0" rtl="0" algn="l">
              <a:lnSpc>
                <a:spcPct val="95000"/>
              </a:lnSpc>
              <a:spcBef>
                <a:spcPts val="1200"/>
              </a:spcBef>
              <a:spcAft>
                <a:spcPts val="1200"/>
              </a:spcAft>
              <a:buSzPct val="61111"/>
              <a:buNone/>
            </a:pPr>
            <a:r>
              <a:t/>
            </a:r>
            <a:endParaRPr sz="1665"/>
          </a:p>
        </p:txBody>
      </p:sp>
      <p:sp>
        <p:nvSpPr>
          <p:cNvPr id="987" name="Google Shape;987;p1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991" name="Shape 991"/>
        <p:cNvGrpSpPr/>
        <p:nvPr/>
      </p:nvGrpSpPr>
      <p:grpSpPr>
        <a:xfrm>
          <a:off x="0" y="0"/>
          <a:ext cx="0" cy="0"/>
          <a:chOff x="0" y="0"/>
          <a:chExt cx="0" cy="0"/>
        </a:xfrm>
      </p:grpSpPr>
      <p:sp>
        <p:nvSpPr>
          <p:cNvPr id="992" name="Google Shape;992;p111"/>
          <p:cNvSpPr txBox="1"/>
          <p:nvPr>
            <p:ph idx="1" type="body"/>
          </p:nvPr>
        </p:nvSpPr>
        <p:spPr>
          <a:xfrm>
            <a:off x="338550" y="401725"/>
            <a:ext cx="8760300" cy="4176000"/>
          </a:xfrm>
          <a:prstGeom prst="rect">
            <a:avLst/>
          </a:prstGeom>
          <a:solidFill>
            <a:srgbClr val="F7B8B8"/>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a:p>
            <a:pPr indent="0" lvl="0" marL="0" rtl="0" algn="l">
              <a:spcBef>
                <a:spcPts val="1200"/>
              </a:spcBef>
              <a:spcAft>
                <a:spcPts val="0"/>
              </a:spcAft>
              <a:buNone/>
            </a:pPr>
            <a:r>
              <a:rPr lang="en-GB"/>
              <a:t>                      </a:t>
            </a:r>
            <a:endParaRPr b="1" sz="3700">
              <a:solidFill>
                <a:srgbClr val="08A181"/>
              </a:solidFill>
              <a:latin typeface="Pacifico"/>
              <a:ea typeface="Pacifico"/>
              <a:cs typeface="Pacifico"/>
              <a:sym typeface="Pacifico"/>
            </a:endParaRPr>
          </a:p>
          <a:p>
            <a:pPr indent="0" lvl="0" marL="0" rtl="0" algn="l">
              <a:spcBef>
                <a:spcPts val="1200"/>
              </a:spcBef>
              <a:spcAft>
                <a:spcPts val="1200"/>
              </a:spcAft>
              <a:buNone/>
            </a:pPr>
            <a:r>
              <a:t/>
            </a:r>
            <a:endParaRPr/>
          </a:p>
        </p:txBody>
      </p:sp>
      <p:sp>
        <p:nvSpPr>
          <p:cNvPr id="993" name="Google Shape;993;p1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94" name="Google Shape;994;p111"/>
          <p:cNvSpPr txBox="1"/>
          <p:nvPr/>
        </p:nvSpPr>
        <p:spPr>
          <a:xfrm>
            <a:off x="1049575" y="564450"/>
            <a:ext cx="3961200" cy="1919100"/>
          </a:xfrm>
          <a:prstGeom prst="rect">
            <a:avLst/>
          </a:prstGeom>
          <a:solidFill>
            <a:srgbClr val="F7B8B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2"/>
              </a:buClr>
              <a:buSzPts val="1100"/>
              <a:buFont typeface="Arial"/>
              <a:buNone/>
            </a:pPr>
            <a:r>
              <a:rPr b="1" lang="en-GB" sz="3900">
                <a:solidFill>
                  <a:srgbClr val="08A181"/>
                </a:solidFill>
                <a:latin typeface="Pacifico"/>
                <a:ea typeface="Pacifico"/>
                <a:cs typeface="Pacifico"/>
                <a:sym typeface="Pacifico"/>
              </a:rPr>
              <a:t>THANK   YOU</a:t>
            </a:r>
            <a:endParaRPr sz="2000">
              <a:solidFill>
                <a:schemeClr val="dk2"/>
              </a:solidFill>
              <a:latin typeface="Playfair Display"/>
              <a:ea typeface="Playfair Display"/>
              <a:cs typeface="Playfair Display"/>
              <a:sym typeface="Playfair Display"/>
            </a:endParaRPr>
          </a:p>
        </p:txBody>
      </p:sp>
      <p:pic>
        <p:nvPicPr>
          <p:cNvPr id="995" name="Google Shape;995;p111"/>
          <p:cNvPicPr preferRelativeResize="0"/>
          <p:nvPr/>
        </p:nvPicPr>
        <p:blipFill>
          <a:blip r:embed="rId3">
            <a:alphaModFix/>
          </a:blip>
          <a:stretch>
            <a:fillRect/>
          </a:stretch>
        </p:blipFill>
        <p:spPr>
          <a:xfrm>
            <a:off x="4335275" y="2067124"/>
            <a:ext cx="2525206" cy="2510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8B8"/>
        </a:solidFill>
      </p:bgPr>
    </p:bg>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a:solidFill>
            <a:srgbClr val="36E1E8"/>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highlight>
                  <a:srgbClr val="CCCCCC"/>
                </a:highlight>
              </a:rPr>
              <a:t>LITERATURE REVIEW</a:t>
            </a:r>
            <a:endParaRPr>
              <a:highlight>
                <a:srgbClr val="CCCCCC"/>
              </a:highlight>
            </a:endParaRPr>
          </a:p>
        </p:txBody>
      </p:sp>
      <p:sp>
        <p:nvSpPr>
          <p:cNvPr id="196" name="Google Shape;196;p33"/>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graphicFrame>
        <p:nvGraphicFramePr>
          <p:cNvPr id="197" name="Google Shape;197;p33"/>
          <p:cNvGraphicFramePr/>
          <p:nvPr/>
        </p:nvGraphicFramePr>
        <p:xfrm>
          <a:off x="432600" y="1234050"/>
          <a:ext cx="3000000" cy="3000000"/>
        </p:xfrm>
        <a:graphic>
          <a:graphicData uri="http://schemas.openxmlformats.org/drawingml/2006/table">
            <a:tbl>
              <a:tblPr>
                <a:noFill/>
                <a:tableStyleId>{0F0EA485-2C73-4861-B391-45E6F25625C0}</a:tableStyleId>
              </a:tblPr>
              <a:tblGrid>
                <a:gridCol w="2099925"/>
                <a:gridCol w="2099925"/>
                <a:gridCol w="2099925"/>
                <a:gridCol w="2099925"/>
              </a:tblGrid>
              <a:tr h="702800">
                <a:tc>
                  <a:txBody>
                    <a:bodyPr/>
                    <a:lstStyle/>
                    <a:p>
                      <a:pPr indent="0" lvl="0" marL="0" marR="0" rtl="0" algn="l">
                        <a:lnSpc>
                          <a:spcPct val="100000"/>
                        </a:lnSpc>
                        <a:spcBef>
                          <a:spcPts val="0"/>
                        </a:spcBef>
                        <a:spcAft>
                          <a:spcPts val="0"/>
                        </a:spcAft>
                        <a:buClr>
                          <a:srgbClr val="000000"/>
                        </a:buClr>
                        <a:buSzPts val="2100"/>
                        <a:buFont typeface="Arial"/>
                        <a:buNone/>
                      </a:pPr>
                      <a:r>
                        <a:rPr b="1" lang="en-GB" sz="2100" u="none" cap="none" strike="noStrike">
                          <a:latin typeface="Playfair Display"/>
                          <a:ea typeface="Playfair Display"/>
                          <a:cs typeface="Playfair Display"/>
                          <a:sym typeface="Playfair Display"/>
                        </a:rPr>
                        <a:t>   Paper Title</a:t>
                      </a:r>
                      <a:endParaRPr b="1" sz="21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b="1" lang="en-GB" sz="1900" u="none" cap="none" strike="noStrike">
                          <a:latin typeface="Playfair Display"/>
                          <a:ea typeface="Playfair Display"/>
                          <a:cs typeface="Playfair Display"/>
                          <a:sym typeface="Playfair Display"/>
                        </a:rPr>
                        <a:t>Method / Models</a:t>
                      </a:r>
                      <a:endParaRPr b="1" sz="19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100"/>
                        <a:buFont typeface="Arial"/>
                        <a:buNone/>
                      </a:pPr>
                      <a:r>
                        <a:rPr b="1" lang="en-GB" sz="2100" u="none" cap="none" strike="noStrike">
                          <a:latin typeface="Playfair Display"/>
                          <a:ea typeface="Playfair Display"/>
                          <a:cs typeface="Playfair Display"/>
                          <a:sym typeface="Playfair Display"/>
                        </a:rPr>
                        <a:t>Dataset</a:t>
                      </a:r>
                      <a:endParaRPr b="1" sz="21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1" lang="en-GB" sz="1800" u="none" cap="none" strike="noStrike">
                          <a:latin typeface="Playfair Display"/>
                          <a:ea typeface="Playfair Display"/>
                          <a:cs typeface="Playfair Display"/>
                          <a:sym typeface="Playfair Display"/>
                        </a:rPr>
                        <a:t>Training and Testing Accuracy</a:t>
                      </a:r>
                      <a:endParaRPr b="1" sz="18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493500">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Real-Time Human Ear Detection Based on the Joint of Yolo and RetinaFace</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1.RetinaFace</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2.Deformable Convolutional Networks.</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3.Cascade R-CNN</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4.YOLOV3</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Face database of 1000 Asian celebrities.</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Playfair Display"/>
                          <a:ea typeface="Playfair Display"/>
                          <a:cs typeface="Playfair Display"/>
                          <a:sym typeface="Playfair Display"/>
                        </a:rPr>
                        <a:t>T</a:t>
                      </a:r>
                      <a:r>
                        <a:rPr lang="en-GB" sz="1500" u="none" cap="none" strike="noStrike">
                          <a:latin typeface="Playfair Display"/>
                          <a:ea typeface="Playfair Display"/>
                          <a:cs typeface="Playfair Display"/>
                          <a:sym typeface="Playfair Display"/>
                        </a:rPr>
                        <a:t>raining Accuracy: 71.2%</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383975">
                <a:tc>
                  <a:txBody>
                    <a:bodyPr/>
                    <a:lstStyle/>
                    <a:p>
                      <a:pPr indent="0" lvl="0" marL="0" marR="0" rtl="0" algn="l">
                        <a:lnSpc>
                          <a:spcPct val="100000"/>
                        </a:lnSpc>
                        <a:spcBef>
                          <a:spcPts val="0"/>
                        </a:spcBef>
                        <a:spcAft>
                          <a:spcPts val="0"/>
                        </a:spcAft>
                        <a:buClr>
                          <a:schemeClr val="dk2"/>
                        </a:buClr>
                        <a:buSzPts val="1100"/>
                        <a:buFont typeface="Arial"/>
                        <a:buNone/>
                      </a:pPr>
                      <a:r>
                        <a:rPr lang="en-GB" sz="1500" u="none" cap="none" strike="noStrike">
                          <a:latin typeface="Playfair Display"/>
                          <a:ea typeface="Playfair Display"/>
                          <a:cs typeface="Playfair Display"/>
                          <a:sym typeface="Playfair Display"/>
                        </a:rPr>
                        <a:t>Real time ear recognition using deep learning</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chemeClr val="dk2"/>
                        </a:buClr>
                        <a:buSzPts val="1100"/>
                        <a:buFont typeface="Arial"/>
                        <a:buNone/>
                      </a:pPr>
                      <a:r>
                        <a:t/>
                      </a:r>
                      <a:endParaRPr sz="1500" u="none" cap="none" strike="noStrike">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dk2"/>
                          </a:solidFill>
                          <a:latin typeface="Playfair Display"/>
                          <a:ea typeface="Playfair Display"/>
                          <a:cs typeface="Playfair Display"/>
                          <a:sym typeface="Playfair Display"/>
                        </a:rPr>
                        <a:t>1.CNN</a:t>
                      </a:r>
                      <a:endParaRPr sz="1500" u="none" cap="none" strike="noStrike">
                        <a:solidFill>
                          <a:schemeClr val="dk2"/>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dk2"/>
                          </a:solidFill>
                          <a:latin typeface="Playfair Display"/>
                          <a:ea typeface="Playfair Display"/>
                          <a:cs typeface="Playfair Display"/>
                          <a:sym typeface="Playfair Display"/>
                        </a:rPr>
                        <a:t>2.Principle Component Analysis(PCA)</a:t>
                      </a:r>
                      <a:endParaRPr sz="1500" u="none" cap="none" strike="noStrike">
                        <a:solidFill>
                          <a:schemeClr val="dk2"/>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chemeClr val="dk2"/>
                          </a:solidFill>
                          <a:latin typeface="Playfair Display"/>
                          <a:ea typeface="Playfair Display"/>
                          <a:cs typeface="Playfair Display"/>
                          <a:sym typeface="Playfair Display"/>
                        </a:rPr>
                        <a:t>3.R-CNN</a:t>
                      </a:r>
                      <a:endParaRPr sz="1500" u="none" cap="none" strike="noStrike">
                        <a:solidFill>
                          <a:schemeClr val="dk2"/>
                        </a:solidFill>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Random images of 13 people (534 images)</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Playfair Display"/>
                          <a:ea typeface="Playfair Display"/>
                          <a:cs typeface="Playfair Display"/>
                          <a:sym typeface="Playfair Display"/>
                        </a:rPr>
                        <a:t>Training accuracy : 97%</a:t>
                      </a:r>
                      <a:endParaRPr sz="1500" u="none" cap="none" strike="noStrike">
                        <a:latin typeface="Playfair Display"/>
                        <a:ea typeface="Playfair Display"/>
                        <a:cs typeface="Playfair Display"/>
                        <a:sym typeface="Playfair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